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81" r:id="rId2"/>
    <p:sldId id="257" r:id="rId3"/>
    <p:sldId id="258" r:id="rId4"/>
    <p:sldId id="283" r:id="rId5"/>
    <p:sldId id="269" r:id="rId6"/>
    <p:sldId id="259" r:id="rId7"/>
    <p:sldId id="260" r:id="rId8"/>
    <p:sldId id="261" r:id="rId9"/>
    <p:sldId id="264" r:id="rId10"/>
    <p:sldId id="262" r:id="rId11"/>
    <p:sldId id="263" r:id="rId12"/>
    <p:sldId id="265" r:id="rId13"/>
    <p:sldId id="266" r:id="rId14"/>
    <p:sldId id="267" r:id="rId15"/>
    <p:sldId id="268" r:id="rId16"/>
    <p:sldId id="270" r:id="rId17"/>
    <p:sldId id="271" r:id="rId18"/>
    <p:sldId id="284" r:id="rId19"/>
    <p:sldId id="285" r:id="rId20"/>
    <p:sldId id="272" r:id="rId21"/>
    <p:sldId id="273" r:id="rId22"/>
    <p:sldId id="274" r:id="rId23"/>
    <p:sldId id="275" r:id="rId24"/>
    <p:sldId id="276" r:id="rId25"/>
    <p:sldId id="277" r:id="rId26"/>
    <p:sldId id="278" r:id="rId27"/>
    <p:sldId id="279"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深色样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深色样式 2 - 强调 3/强调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中度样式 3 - 强调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中度样式 3 - 强调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87" d="100"/>
          <a:sy n="87" d="100"/>
        </p:scale>
        <p:origin x="52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1300785"/>
            <a:ext cx="8689976" cy="2509213"/>
          </a:xfrm>
          <a:prstGeom prst="rect">
            <a:avLst/>
          </a:prstGeom>
        </p:spPr>
        <p:txBody>
          <a:bodyPr anchor="b">
            <a:normAutofit/>
          </a:bodyPr>
          <a:lstStyle>
            <a:lvl1pPr algn="ctr">
              <a:defRPr sz="48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a:prstGeom prst="rect">
            <a:avLst/>
          </a:prstGeo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48A87A34-81AB-432B-8DAE-1953F412C126}" type="datetimeFigureOut">
              <a:rPr lang="en-US" dirty="0"/>
              <a:t>3/11/2022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a:prstGeom prst="rect">
            <a:avLst/>
          </a:prstGeom>
        </p:spPr>
        <p:txBody>
          <a:bodyPr anchor="ctr"/>
          <a:lstStyle>
            <a:lvl1pPr algn="ctr">
              <a:defRPr sz="3200"/>
            </a:lvl1pPr>
          </a:lstStyle>
          <a:p>
            <a:r>
              <a:rPr lang="zh-CN" altLang="en-US" smtClean="0"/>
              <a:t>单击此处编辑母版标题样式</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48A87A34-81AB-432B-8DAE-1953F412C126}" type="datetimeFigureOut">
              <a:rPr lang="en-US" dirty="0"/>
              <a:t>3/11/2022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a:prstGeom prst="rect">
            <a:avLst/>
          </a:prstGeom>
        </p:spPr>
        <p:txBody>
          <a:bodyPr anchor="ctr"/>
          <a:lstStyle>
            <a:lvl1pPr>
              <a:defRPr sz="3200"/>
            </a:lvl1pPr>
          </a:lstStyle>
          <a:p>
            <a:r>
              <a:rPr lang="zh-CN" altLang="en-US" smtClean="0"/>
              <a:t>单击此处编辑母版标题样式</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48A87A34-81AB-432B-8DAE-1953F412C126}" type="datetimeFigureOut">
              <a:rPr lang="en-US" dirty="0"/>
              <a:t>3/11/2022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a:prstGeom prst="rect">
            <a:avLst/>
          </a:prstGeom>
        </p:spPr>
        <p:txBody>
          <a:bodyPr anchor="b"/>
          <a:lstStyle>
            <a:lvl1pPr algn="ctr">
              <a:defRPr sz="3200"/>
            </a:lvl1pPr>
          </a:lstStyle>
          <a:p>
            <a:r>
              <a:rPr lang="zh-CN" altLang="en-US" smtClean="0"/>
              <a:t>单击此处编辑母版标题样式</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48A87A34-81AB-432B-8DAE-1953F412C126}" type="datetimeFigureOut">
              <a:rPr lang="en-US" dirty="0"/>
              <a:t>3/11/2022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栏">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a:prstGeom prst="rect">
            <a:avLst/>
          </a:prstGeom>
        </p:spPr>
        <p:txBody>
          <a:bodyPr/>
          <a:lstStyle/>
          <a:p>
            <a:r>
              <a:rPr lang="zh-CN" altLang="en-US" smtClean="0"/>
              <a:t>单击此处编辑母版标题样式</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3" name="Date Placeholder 2"/>
          <p:cNvSpPr>
            <a:spLocks noGrp="1"/>
          </p:cNvSpPr>
          <p:nvPr>
            <p:ph type="dt" sz="half" idx="10"/>
          </p:nvPr>
        </p:nvSpPr>
        <p:spPr/>
        <p:txBody>
          <a:bodyPr/>
          <a:lstStyle/>
          <a:p>
            <a:fld id="{48A87A34-81AB-432B-8DAE-1953F412C126}" type="datetimeFigureOut">
              <a:rPr lang="en-US" dirty="0"/>
              <a:t>3/11/2022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图片栏">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a:prstGeom prst="rect">
            <a:avLst/>
          </a:prstGeom>
        </p:spPr>
        <p:txBody>
          <a:bodyPr/>
          <a:lstStyle/>
          <a:p>
            <a:r>
              <a:rPr lang="zh-CN" altLang="en-US" smtClean="0"/>
              <a:t>单击此处编辑母版标题样式</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smtClean="0"/>
              <a:t>单击图标添加图片</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smtClean="0"/>
              <a:t>单击图标添加图片</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smtClean="0"/>
              <a:t>单击图标添加图片</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3" name="Date Placeholder 2"/>
          <p:cNvSpPr>
            <a:spLocks noGrp="1"/>
          </p:cNvSpPr>
          <p:nvPr>
            <p:ph type="dt" sz="half" idx="10"/>
          </p:nvPr>
        </p:nvSpPr>
        <p:spPr/>
        <p:txBody>
          <a:bodyPr/>
          <a:lstStyle/>
          <a:p>
            <a:fld id="{48A87A34-81AB-432B-8DAE-1953F412C126}" type="datetimeFigureOut">
              <a:rPr lang="en-US" dirty="0"/>
              <a:t>3/11/2022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1185666"/>
            <a:ext cx="10364451" cy="1596177"/>
          </a:xfrm>
          <a:prstGeom prst="rect">
            <a:avLst/>
          </a:prstGeom>
        </p:spPr>
        <p:txBody>
          <a:bodyPr/>
          <a:lstStyle/>
          <a:p>
            <a:r>
              <a:rPr lang="zh-CN" altLang="en-US" smtClean="0"/>
              <a:t>单击此处编辑母版标题样式</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a:prstGeom prst="rect">
            <a:avLst/>
          </a:prstGeom>
        </p:spPr>
        <p:txBody>
          <a:bodyPr vert="eaVert"/>
          <a:lstStyle>
            <a:lvl1pPr algn="l">
              <a:defRPr/>
            </a:lvl1pPr>
          </a:lstStyle>
          <a:p>
            <a:r>
              <a:rPr lang="zh-CN" altLang="en-US" smtClean="0"/>
              <a:t>单击此处编辑母版标题样式</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913775" y="1185666"/>
            <a:ext cx="10364451" cy="1596177"/>
          </a:xfrm>
          <a:prstGeom prst="rect">
            <a:avLst/>
          </a:prstGeom>
        </p:spPr>
        <p:txBody>
          <a:bodyPr/>
          <a:lstStyle/>
          <a:p>
            <a:r>
              <a:rPr lang="zh-CN" altLang="en-US" smtClean="0"/>
              <a:t>单击此处编辑母版标题样式</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913774" y="828563"/>
            <a:ext cx="10351752" cy="2736819"/>
          </a:xfrm>
          <a:prstGeom prst="rect">
            <a:avLst/>
          </a:prstGeom>
        </p:spPr>
        <p:txBody>
          <a:bodyPr anchor="b">
            <a:normAutofit/>
          </a:bodyPr>
          <a:lstStyle>
            <a:lvl1pPr>
              <a:defRPr sz="4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48A87A34-81AB-432B-8DAE-1953F412C126}" type="datetimeFigureOut">
              <a:rPr lang="en-US" dirty="0"/>
              <a:t>3/11/2022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a:prstGeom prst="rect">
            <a:avLst/>
          </a:prstGeom>
        </p:spPr>
        <p:txBody>
          <a:bodyPr/>
          <a:lstStyle/>
          <a:p>
            <a:r>
              <a:rPr lang="zh-CN" altLang="en-US" smtClean="0"/>
              <a:t>单击此处编辑母版标题样式</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12" name="Content Placeholder 3"/>
          <p:cNvSpPr>
            <a:spLocks noGrp="1"/>
          </p:cNvSpPr>
          <p:nvPr>
            <p:ph sz="quarter" idx="13"/>
          </p:nvPr>
        </p:nvSpPr>
        <p:spPr>
          <a:xfrm>
            <a:off x="913774" y="3051012"/>
            <a:ext cx="5106027" cy="27401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13" name="Content Placeholder 5"/>
          <p:cNvSpPr>
            <a:spLocks noGrp="1"/>
          </p:cNvSpPr>
          <p:nvPr>
            <p:ph sz="quarter" idx="14"/>
          </p:nvPr>
        </p:nvSpPr>
        <p:spPr>
          <a:xfrm>
            <a:off x="6172200" y="3051012"/>
            <a:ext cx="5105401" cy="27401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1185666"/>
            <a:ext cx="10364451" cy="1596177"/>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3/11/2022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a:prstGeom prst="rect">
            <a:avLst/>
          </a:prstGeom>
        </p:spPr>
        <p:txBody>
          <a:bodyPr anchor="b"/>
          <a:lstStyle>
            <a:lvl1pPr algn="ctr">
              <a:defRPr sz="3200"/>
            </a:lvl1pPr>
          </a:lstStyle>
          <a:p>
            <a:r>
              <a:rPr lang="zh-CN" altLang="en-US" smtClean="0"/>
              <a:t>单击此处编辑母版标题样式</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48A87A34-81AB-432B-8DAE-1953F412C126}" type="datetimeFigureOut">
              <a:rPr lang="en-US" dirty="0"/>
              <a:t>3/11/2022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a:prstGeom prst="rect">
            <a:avLst/>
          </a:prstGeom>
        </p:spPr>
        <p:txBody>
          <a:bodyPr anchor="b"/>
          <a:lstStyle>
            <a:lvl1pPr algn="ct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48A87A34-81AB-432B-8DAE-1953F412C126}" type="datetimeFigureOut">
              <a:rPr lang="en-US" dirty="0"/>
              <a:t>3/11/2022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3/11/2022</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grpSp>
        <p:nvGrpSpPr>
          <p:cNvPr id="8" name="组合 7">
            <a:extLst>
              <a:ext uri="{FF2B5EF4-FFF2-40B4-BE49-F238E27FC236}">
                <a16:creationId xmlns:a16="http://schemas.microsoft.com/office/drawing/2014/main" id="{55B874B0-6BCB-1147-A4F1-1541E4F37DB6}"/>
              </a:ext>
            </a:extLst>
          </p:cNvPr>
          <p:cNvGrpSpPr/>
          <p:nvPr userDrawn="1"/>
        </p:nvGrpSpPr>
        <p:grpSpPr>
          <a:xfrm>
            <a:off x="295275" y="402348"/>
            <a:ext cx="3185227" cy="760413"/>
            <a:chOff x="295275" y="231775"/>
            <a:chExt cx="3185227" cy="760413"/>
          </a:xfrm>
        </p:grpSpPr>
        <p:cxnSp>
          <p:nvCxnSpPr>
            <p:cNvPr id="9" name="直接箭头连接符 11">
              <a:extLst>
                <a:ext uri="{FF2B5EF4-FFF2-40B4-BE49-F238E27FC236}">
                  <a16:creationId xmlns:a16="http://schemas.microsoft.com/office/drawing/2014/main" id="{8EB49866-79FF-9B4D-988C-48A3EC1F899A}"/>
                </a:ext>
              </a:extLst>
            </p:cNvPr>
            <p:cNvCxnSpPr>
              <a:cxnSpLocks/>
            </p:cNvCxnSpPr>
            <p:nvPr/>
          </p:nvCxnSpPr>
          <p:spPr>
            <a:xfrm>
              <a:off x="588963" y="922338"/>
              <a:ext cx="2891539" cy="0"/>
            </a:xfrm>
            <a:prstGeom prst="straightConnector1">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E67C8835-F1FE-6042-AB54-6DD681E598AA}"/>
                </a:ext>
              </a:extLst>
            </p:cNvPr>
            <p:cNvSpPr/>
            <p:nvPr/>
          </p:nvSpPr>
          <p:spPr>
            <a:xfrm>
              <a:off x="295275" y="231775"/>
              <a:ext cx="104775" cy="760413"/>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微软雅黑" panose="020B0503020204020204" pitchFamily="34" charset="-122"/>
                  <a:cs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cs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cs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cs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cs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cs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cs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cs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cs typeface="微软雅黑" panose="020B0503020204020204" pitchFamily="34" charset="-122"/>
                </a:defRPr>
              </a:lvl9pPr>
            </a:lstStyle>
            <a:p>
              <a:pPr algn="ctr" eaLnBrk="1" hangingPunct="1"/>
              <a:endParaRPr lang="zh-CN" altLang="en-US" noProof="1">
                <a:solidFill>
                  <a:srgbClr val="FFFFFF"/>
                </a:solidFill>
              </a:endParaRPr>
            </a:p>
          </p:txBody>
        </p:sp>
      </p:grpSp>
      <p:pic>
        <p:nvPicPr>
          <p:cNvPr id="14" name="图片 13">
            <a:extLst>
              <a:ext uri="{FF2B5EF4-FFF2-40B4-BE49-F238E27FC236}">
                <a16:creationId xmlns:a16="http://schemas.microsoft.com/office/drawing/2014/main" id="{8B92CEAD-7F76-6840-888F-0E41EC0EEBD5}"/>
              </a:ext>
            </a:extLst>
          </p:cNvPr>
          <p:cNvPicPr>
            <a:picLocks noChangeAspect="1"/>
          </p:cNvPicPr>
          <p:nvPr userDrawn="1"/>
        </p:nvPicPr>
        <p:blipFill>
          <a:blip r:embed="rId20">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29792" y="4947622"/>
            <a:ext cx="11862208" cy="2174975"/>
          </a:xfrm>
          <a:prstGeom prst="rect">
            <a:avLst/>
          </a:prstGeom>
        </p:spPr>
      </p:pic>
      <p:sp>
        <p:nvSpPr>
          <p:cNvPr id="15" name="矩形 14">
            <a:extLst>
              <a:ext uri="{FF2B5EF4-FFF2-40B4-BE49-F238E27FC236}">
                <a16:creationId xmlns:a16="http://schemas.microsoft.com/office/drawing/2014/main" id="{D8DFCDF1-B3FB-0B40-8E03-1684C580EC2C}"/>
              </a:ext>
            </a:extLst>
          </p:cNvPr>
          <p:cNvSpPr/>
          <p:nvPr userDrawn="1"/>
        </p:nvSpPr>
        <p:spPr>
          <a:xfrm rot="10800000">
            <a:off x="7108024" y="6747649"/>
            <a:ext cx="5083976" cy="119622"/>
          </a:xfrm>
          <a:prstGeom prst="rect">
            <a:avLst/>
          </a:prstGeom>
          <a:solidFill>
            <a:srgbClr val="595959">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思源黑体 Light" panose="020B0300000000000000" pitchFamily="3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7.xml.rels><?xml version="1.0" encoding="UTF-8" standalone="yes"?>
<Relationships xmlns="http://schemas.openxmlformats.org/package/2006/relationships"><Relationship Id="rId2" Type="http://schemas.openxmlformats.org/officeDocument/2006/relationships/hyperlink" Target="&#20013;&#22269;&#22806;&#20132;20220221.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DSC_1738-14"/>
          <p:cNvPicPr>
            <a:picLocks noChangeAspect="1"/>
          </p:cNvPicPr>
          <p:nvPr/>
        </p:nvPicPr>
        <p:blipFill>
          <a:blip r:embed="rId2"/>
          <a:srcRect l="-52" t="11994" b="3819"/>
          <a:stretch>
            <a:fillRect/>
          </a:stretch>
        </p:blipFill>
        <p:spPr>
          <a:xfrm>
            <a:off x="-470455" y="-163216"/>
            <a:ext cx="12860380" cy="7201173"/>
          </a:xfrm>
          <a:prstGeom prst="rect">
            <a:avLst/>
          </a:prstGeom>
        </p:spPr>
      </p:pic>
      <p:sp>
        <p:nvSpPr>
          <p:cNvPr id="3" name="任意多边形 24"/>
          <p:cNvSpPr/>
          <p:nvPr/>
        </p:nvSpPr>
        <p:spPr>
          <a:xfrm>
            <a:off x="4718248" y="-187325"/>
            <a:ext cx="7669698" cy="7232650"/>
          </a:xfrm>
          <a:custGeom>
            <a:avLst/>
            <a:gdLst>
              <a:gd name="connsiteX0" fmla="*/ 3428999 w 7272409"/>
              <a:gd name="connsiteY0" fmla="*/ 0 h 6858000"/>
              <a:gd name="connsiteX1" fmla="*/ 7272409 w 7272409"/>
              <a:gd name="connsiteY1" fmla="*/ 0 h 6858000"/>
              <a:gd name="connsiteX2" fmla="*/ 7272409 w 7272409"/>
              <a:gd name="connsiteY2" fmla="*/ 6858000 h 6858000"/>
              <a:gd name="connsiteX3" fmla="*/ 3428999 w 7272409"/>
              <a:gd name="connsiteY3" fmla="*/ 6858000 h 6858000"/>
              <a:gd name="connsiteX4" fmla="*/ 0 w 7272409"/>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2409" h="6858000">
                <a:moveTo>
                  <a:pt x="3428999" y="0"/>
                </a:moveTo>
                <a:lnTo>
                  <a:pt x="7272409" y="0"/>
                </a:lnTo>
                <a:lnTo>
                  <a:pt x="7272409" y="6858000"/>
                </a:lnTo>
                <a:lnTo>
                  <a:pt x="3428999" y="6858000"/>
                </a:lnTo>
                <a:lnTo>
                  <a:pt x="0" y="3429000"/>
                </a:lnTo>
                <a:close/>
              </a:path>
            </a:pathLst>
          </a:custGeom>
          <a:solidFill>
            <a:srgbClr val="27443D">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1pPr>
            <a:lvl2pPr marL="640080" indent="-182880"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2pPr>
            <a:lvl3pPr marL="1282700" indent="-368300"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3pPr>
            <a:lvl4pPr marL="1925955" indent="-554355"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4pPr>
            <a:lvl5pPr marL="2568575" indent="-739775"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5pPr>
            <a:lvl6pPr marL="2286000" algn="l" defTabSz="914400" rtl="0" eaLnBrk="1" latinLnBrk="0" hangingPunct="1">
              <a:defRPr kern="1200">
                <a:solidFill>
                  <a:schemeClr val="lt1"/>
                </a:solidFill>
                <a:latin typeface="Calibri" panose="020F0502020204030204" pitchFamily="34" charset="0"/>
                <a:ea typeface="宋体" pitchFamily="2" charset="-122"/>
                <a:cs typeface="+mn-cs"/>
              </a:defRPr>
            </a:lvl6pPr>
            <a:lvl7pPr marL="2743200" algn="l" defTabSz="914400" rtl="0" eaLnBrk="1" latinLnBrk="0" hangingPunct="1">
              <a:defRPr kern="1200">
                <a:solidFill>
                  <a:schemeClr val="lt1"/>
                </a:solidFill>
                <a:latin typeface="Calibri" panose="020F0502020204030204" pitchFamily="34" charset="0"/>
                <a:ea typeface="宋体" pitchFamily="2" charset="-122"/>
                <a:cs typeface="+mn-cs"/>
              </a:defRPr>
            </a:lvl7pPr>
            <a:lvl8pPr marL="3200400" algn="l" defTabSz="914400" rtl="0" eaLnBrk="1" latinLnBrk="0" hangingPunct="1">
              <a:defRPr kern="1200">
                <a:solidFill>
                  <a:schemeClr val="lt1"/>
                </a:solidFill>
                <a:latin typeface="Calibri" panose="020F0502020204030204" pitchFamily="34" charset="0"/>
                <a:ea typeface="宋体" pitchFamily="2" charset="-122"/>
                <a:cs typeface="+mn-cs"/>
              </a:defRPr>
            </a:lvl8pPr>
            <a:lvl9pPr marL="3657600" algn="l" defTabSz="914400" rtl="0" eaLnBrk="1" latinLnBrk="0" hangingPunct="1">
              <a:defRPr kern="1200">
                <a:solidFill>
                  <a:schemeClr val="lt1"/>
                </a:solidFill>
                <a:latin typeface="Calibri" panose="020F0502020204030204" pitchFamily="34" charset="0"/>
                <a:ea typeface="宋体" pitchFamily="2" charset="-122"/>
                <a:cs typeface="+mn-cs"/>
              </a:defRPr>
            </a:lvl9pPr>
          </a:lstStyle>
          <a:p>
            <a:pPr algn="ctr"/>
            <a:endParaRPr lang="zh-CN" altLang="en-US">
              <a:latin typeface="Arial" panose="020B0604020202020204"/>
              <a:ea typeface="微软雅黑" panose="020B0503020204020204" charset="-122"/>
              <a:sym typeface="Arial" panose="020B0604020202020204"/>
            </a:endParaRPr>
          </a:p>
        </p:txBody>
      </p:sp>
      <p:sp>
        <p:nvSpPr>
          <p:cNvPr id="4" name="任意多边形 10"/>
          <p:cNvSpPr/>
          <p:nvPr/>
        </p:nvSpPr>
        <p:spPr>
          <a:xfrm>
            <a:off x="4426203" y="-187325"/>
            <a:ext cx="7961741" cy="7232650"/>
          </a:xfrm>
          <a:custGeom>
            <a:avLst/>
            <a:gdLst>
              <a:gd name="connsiteX0" fmla="*/ 3421743 w 7549324"/>
              <a:gd name="connsiteY0" fmla="*/ 0 h 6858000"/>
              <a:gd name="connsiteX1" fmla="*/ 3467540 w 7549324"/>
              <a:gd name="connsiteY1" fmla="*/ 0 h 6858000"/>
              <a:gd name="connsiteX2" fmla="*/ 7549324 w 7549324"/>
              <a:gd name="connsiteY2" fmla="*/ 4081785 h 6858000"/>
              <a:gd name="connsiteX3" fmla="*/ 7549324 w 7549324"/>
              <a:gd name="connsiteY3" fmla="*/ 6858000 h 6858000"/>
              <a:gd name="connsiteX4" fmla="*/ 3436256 w 7549324"/>
              <a:gd name="connsiteY4" fmla="*/ 6858000 h 6858000"/>
              <a:gd name="connsiteX5" fmla="*/ 0 w 7549324"/>
              <a:gd name="connsiteY5" fmla="*/ 34217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9324" h="6858000">
                <a:moveTo>
                  <a:pt x="3421743" y="0"/>
                </a:moveTo>
                <a:lnTo>
                  <a:pt x="3467540" y="0"/>
                </a:lnTo>
                <a:lnTo>
                  <a:pt x="7549324" y="4081785"/>
                </a:lnTo>
                <a:lnTo>
                  <a:pt x="7549324" y="6858000"/>
                </a:lnTo>
                <a:lnTo>
                  <a:pt x="3436256" y="6858000"/>
                </a:lnTo>
                <a:lnTo>
                  <a:pt x="0" y="3421744"/>
                </a:lnTo>
                <a:close/>
              </a:path>
            </a:pathLst>
          </a:custGeom>
          <a:solidFill>
            <a:srgbClr val="27443D">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1pPr>
            <a:lvl2pPr marL="640080" indent="-182880"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2pPr>
            <a:lvl3pPr marL="1282700" indent="-368300"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3pPr>
            <a:lvl4pPr marL="1925955" indent="-554355"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4pPr>
            <a:lvl5pPr marL="2568575" indent="-739775"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5pPr>
            <a:lvl6pPr marL="2286000" algn="l" defTabSz="914400" rtl="0" eaLnBrk="1" latinLnBrk="0" hangingPunct="1">
              <a:defRPr kern="1200">
                <a:solidFill>
                  <a:schemeClr val="lt1"/>
                </a:solidFill>
                <a:latin typeface="Calibri" panose="020F0502020204030204" pitchFamily="34" charset="0"/>
                <a:ea typeface="宋体" pitchFamily="2" charset="-122"/>
                <a:cs typeface="+mn-cs"/>
              </a:defRPr>
            </a:lvl6pPr>
            <a:lvl7pPr marL="2743200" algn="l" defTabSz="914400" rtl="0" eaLnBrk="1" latinLnBrk="0" hangingPunct="1">
              <a:defRPr kern="1200">
                <a:solidFill>
                  <a:schemeClr val="lt1"/>
                </a:solidFill>
                <a:latin typeface="Calibri" panose="020F0502020204030204" pitchFamily="34" charset="0"/>
                <a:ea typeface="宋体" pitchFamily="2" charset="-122"/>
                <a:cs typeface="+mn-cs"/>
              </a:defRPr>
            </a:lvl7pPr>
            <a:lvl8pPr marL="3200400" algn="l" defTabSz="914400" rtl="0" eaLnBrk="1" latinLnBrk="0" hangingPunct="1">
              <a:defRPr kern="1200">
                <a:solidFill>
                  <a:schemeClr val="lt1"/>
                </a:solidFill>
                <a:latin typeface="Calibri" panose="020F0502020204030204" pitchFamily="34" charset="0"/>
                <a:ea typeface="宋体" pitchFamily="2" charset="-122"/>
                <a:cs typeface="+mn-cs"/>
              </a:defRPr>
            </a:lvl8pPr>
            <a:lvl9pPr marL="3657600" algn="l" defTabSz="914400" rtl="0" eaLnBrk="1" latinLnBrk="0" hangingPunct="1">
              <a:defRPr kern="1200">
                <a:solidFill>
                  <a:schemeClr val="lt1"/>
                </a:solidFill>
                <a:latin typeface="Calibri" panose="020F0502020204030204" pitchFamily="34" charset="0"/>
                <a:ea typeface="宋体" pitchFamily="2" charset="-122"/>
                <a:cs typeface="+mn-cs"/>
              </a:defRPr>
            </a:lvl9pPr>
          </a:lstStyle>
          <a:p>
            <a:pPr algn="ctr"/>
            <a:endParaRPr lang="zh-CN" altLang="en-US" dirty="0">
              <a:latin typeface="Arial" panose="020B0604020202020204"/>
              <a:ea typeface="微软雅黑" panose="020B0503020204020204" charset="-122"/>
              <a:sym typeface="Arial" panose="020B0604020202020204"/>
            </a:endParaRPr>
          </a:p>
        </p:txBody>
      </p:sp>
      <p:sp>
        <p:nvSpPr>
          <p:cNvPr id="6" name="平行四边形 5"/>
          <p:cNvSpPr/>
          <p:nvPr/>
        </p:nvSpPr>
        <p:spPr>
          <a:xfrm>
            <a:off x="3926102" y="2508381"/>
            <a:ext cx="4844215" cy="492016"/>
          </a:xfrm>
          <a:prstGeom prst="parallelogram">
            <a:avLst>
              <a:gd name="adj" fmla="val 98111"/>
            </a:avLst>
          </a:prstGeom>
          <a:solidFill>
            <a:srgbClr val="357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1pPr>
            <a:lvl2pPr marL="640080" indent="-182880"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2pPr>
            <a:lvl3pPr marL="1282700" indent="-368300"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3pPr>
            <a:lvl4pPr marL="1925955" indent="-554355"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4pPr>
            <a:lvl5pPr marL="2568575" indent="-739775"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5pPr>
            <a:lvl6pPr marL="2286000" algn="l" defTabSz="914400" rtl="0" eaLnBrk="1" latinLnBrk="0" hangingPunct="1">
              <a:defRPr kern="1200">
                <a:solidFill>
                  <a:schemeClr val="lt1"/>
                </a:solidFill>
                <a:latin typeface="Calibri" panose="020F0502020204030204" pitchFamily="34" charset="0"/>
                <a:ea typeface="宋体" pitchFamily="2" charset="-122"/>
                <a:cs typeface="+mn-cs"/>
              </a:defRPr>
            </a:lvl6pPr>
            <a:lvl7pPr marL="2743200" algn="l" defTabSz="914400" rtl="0" eaLnBrk="1" latinLnBrk="0" hangingPunct="1">
              <a:defRPr kern="1200">
                <a:solidFill>
                  <a:schemeClr val="lt1"/>
                </a:solidFill>
                <a:latin typeface="Calibri" panose="020F0502020204030204" pitchFamily="34" charset="0"/>
                <a:ea typeface="宋体" pitchFamily="2" charset="-122"/>
                <a:cs typeface="+mn-cs"/>
              </a:defRPr>
            </a:lvl7pPr>
            <a:lvl8pPr marL="3200400" algn="l" defTabSz="914400" rtl="0" eaLnBrk="1" latinLnBrk="0" hangingPunct="1">
              <a:defRPr kern="1200">
                <a:solidFill>
                  <a:schemeClr val="lt1"/>
                </a:solidFill>
                <a:latin typeface="Calibri" panose="020F0502020204030204" pitchFamily="34" charset="0"/>
                <a:ea typeface="宋体" pitchFamily="2" charset="-122"/>
                <a:cs typeface="+mn-cs"/>
              </a:defRPr>
            </a:lvl8pPr>
            <a:lvl9pPr marL="3657600" algn="l" defTabSz="914400" rtl="0" eaLnBrk="1" latinLnBrk="0" hangingPunct="1">
              <a:defRPr kern="1200">
                <a:solidFill>
                  <a:schemeClr val="lt1"/>
                </a:solidFill>
                <a:latin typeface="Calibri" panose="020F0502020204030204" pitchFamily="34" charset="0"/>
                <a:ea typeface="宋体" pitchFamily="2" charset="-122"/>
                <a:cs typeface="+mn-cs"/>
              </a:defRPr>
            </a:lvl9pPr>
          </a:lstStyle>
          <a:p>
            <a:pPr algn="ctr"/>
            <a:endParaRPr lang="zh-CN" altLang="en-US">
              <a:latin typeface="Arial" panose="020B0604020202020204"/>
              <a:ea typeface="微软雅黑" panose="020B0503020204020204" charset="-122"/>
              <a:sym typeface="Arial" panose="020B0604020202020204"/>
            </a:endParaRPr>
          </a:p>
        </p:txBody>
      </p:sp>
      <p:sp>
        <p:nvSpPr>
          <p:cNvPr id="7" name="直角三角形 6"/>
          <p:cNvSpPr/>
          <p:nvPr/>
        </p:nvSpPr>
        <p:spPr>
          <a:xfrm flipV="1">
            <a:off x="-470099" y="-187325"/>
            <a:ext cx="1808163" cy="1808163"/>
          </a:xfrm>
          <a:prstGeom prst="rtTriangle">
            <a:avLst/>
          </a:prstGeom>
          <a:solidFill>
            <a:srgbClr val="5A5A5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1pPr>
            <a:lvl2pPr marL="640080" indent="-182880"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2pPr>
            <a:lvl3pPr marL="1282700" indent="-368300"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3pPr>
            <a:lvl4pPr marL="1925955" indent="-554355"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4pPr>
            <a:lvl5pPr marL="2568575" indent="-739775"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5pPr>
            <a:lvl6pPr marL="2286000" algn="l" defTabSz="914400" rtl="0" eaLnBrk="1" latinLnBrk="0" hangingPunct="1">
              <a:defRPr kern="1200">
                <a:solidFill>
                  <a:schemeClr val="lt1"/>
                </a:solidFill>
                <a:latin typeface="Calibri" panose="020F0502020204030204" pitchFamily="34" charset="0"/>
                <a:ea typeface="宋体" pitchFamily="2" charset="-122"/>
                <a:cs typeface="+mn-cs"/>
              </a:defRPr>
            </a:lvl6pPr>
            <a:lvl7pPr marL="2743200" algn="l" defTabSz="914400" rtl="0" eaLnBrk="1" latinLnBrk="0" hangingPunct="1">
              <a:defRPr kern="1200">
                <a:solidFill>
                  <a:schemeClr val="lt1"/>
                </a:solidFill>
                <a:latin typeface="Calibri" panose="020F0502020204030204" pitchFamily="34" charset="0"/>
                <a:ea typeface="宋体" pitchFamily="2" charset="-122"/>
                <a:cs typeface="+mn-cs"/>
              </a:defRPr>
            </a:lvl7pPr>
            <a:lvl8pPr marL="3200400" algn="l" defTabSz="914400" rtl="0" eaLnBrk="1" latinLnBrk="0" hangingPunct="1">
              <a:defRPr kern="1200">
                <a:solidFill>
                  <a:schemeClr val="lt1"/>
                </a:solidFill>
                <a:latin typeface="Calibri" panose="020F0502020204030204" pitchFamily="34" charset="0"/>
                <a:ea typeface="宋体" pitchFamily="2" charset="-122"/>
                <a:cs typeface="+mn-cs"/>
              </a:defRPr>
            </a:lvl8pPr>
            <a:lvl9pPr marL="3657600" algn="l" defTabSz="914400" rtl="0" eaLnBrk="1" latinLnBrk="0" hangingPunct="1">
              <a:defRPr kern="1200">
                <a:solidFill>
                  <a:schemeClr val="lt1"/>
                </a:solidFill>
                <a:latin typeface="Calibri" panose="020F0502020204030204" pitchFamily="34" charset="0"/>
                <a:ea typeface="宋体" pitchFamily="2" charset="-122"/>
                <a:cs typeface="+mn-cs"/>
              </a:defRPr>
            </a:lvl9pPr>
          </a:lstStyle>
          <a:p>
            <a:pPr algn="ctr"/>
            <a:endParaRPr lang="zh-CN" altLang="en-US">
              <a:latin typeface="Arial" panose="020B0604020202020204"/>
              <a:ea typeface="微软雅黑" panose="020B0503020204020204" charset="-122"/>
              <a:sym typeface="Arial" panose="020B0604020202020204"/>
            </a:endParaRPr>
          </a:p>
        </p:txBody>
      </p:sp>
      <p:sp>
        <p:nvSpPr>
          <p:cNvPr id="8" name="任意多边形 17"/>
          <p:cNvSpPr/>
          <p:nvPr/>
        </p:nvSpPr>
        <p:spPr>
          <a:xfrm rot="2664103">
            <a:off x="10914886" y="4918128"/>
            <a:ext cx="444351" cy="383062"/>
          </a:xfrm>
          <a:custGeom>
            <a:avLst/>
            <a:gdLst>
              <a:gd name="connsiteX0" fmla="*/ 719137 w 1438275"/>
              <a:gd name="connsiteY0" fmla="*/ 316102 h 1239892"/>
              <a:gd name="connsiteX1" fmla="*/ 269137 w 1438275"/>
              <a:gd name="connsiteY1" fmla="*/ 1072102 h 1239892"/>
              <a:gd name="connsiteX2" fmla="*/ 1169137 w 1438275"/>
              <a:gd name="connsiteY2" fmla="*/ 1072102 h 1239892"/>
              <a:gd name="connsiteX3" fmla="*/ 719138 w 1438275"/>
              <a:gd name="connsiteY3" fmla="*/ 0 h 1239892"/>
              <a:gd name="connsiteX4" fmla="*/ 1438275 w 1438275"/>
              <a:gd name="connsiteY4" fmla="*/ 1239892 h 1239892"/>
              <a:gd name="connsiteX5" fmla="*/ 0 w 1438275"/>
              <a:gd name="connsiteY5" fmla="*/ 1239892 h 123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8275" h="1239892">
                <a:moveTo>
                  <a:pt x="719137" y="316102"/>
                </a:moveTo>
                <a:lnTo>
                  <a:pt x="269137" y="1072102"/>
                </a:lnTo>
                <a:lnTo>
                  <a:pt x="1169137" y="1072102"/>
                </a:lnTo>
                <a:close/>
                <a:moveTo>
                  <a:pt x="719138" y="0"/>
                </a:moveTo>
                <a:lnTo>
                  <a:pt x="1438275" y="1239892"/>
                </a:lnTo>
                <a:lnTo>
                  <a:pt x="0" y="1239892"/>
                </a:lnTo>
                <a:close/>
              </a:path>
            </a:pathLst>
          </a:custGeom>
          <a:solidFill>
            <a:srgbClr val="357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1pPr>
            <a:lvl2pPr marL="640080" indent="-182880"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2pPr>
            <a:lvl3pPr marL="1282700" indent="-368300"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3pPr>
            <a:lvl4pPr marL="1925955" indent="-554355"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4pPr>
            <a:lvl5pPr marL="2568575" indent="-739775"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5pPr>
            <a:lvl6pPr marL="2286000" algn="l" defTabSz="914400" rtl="0" eaLnBrk="1" latinLnBrk="0" hangingPunct="1">
              <a:defRPr kern="1200">
                <a:solidFill>
                  <a:schemeClr val="lt1"/>
                </a:solidFill>
                <a:latin typeface="Calibri" panose="020F0502020204030204" pitchFamily="34" charset="0"/>
                <a:ea typeface="宋体" pitchFamily="2" charset="-122"/>
                <a:cs typeface="+mn-cs"/>
              </a:defRPr>
            </a:lvl6pPr>
            <a:lvl7pPr marL="2743200" algn="l" defTabSz="914400" rtl="0" eaLnBrk="1" latinLnBrk="0" hangingPunct="1">
              <a:defRPr kern="1200">
                <a:solidFill>
                  <a:schemeClr val="lt1"/>
                </a:solidFill>
                <a:latin typeface="Calibri" panose="020F0502020204030204" pitchFamily="34" charset="0"/>
                <a:ea typeface="宋体" pitchFamily="2" charset="-122"/>
                <a:cs typeface="+mn-cs"/>
              </a:defRPr>
            </a:lvl7pPr>
            <a:lvl8pPr marL="3200400" algn="l" defTabSz="914400" rtl="0" eaLnBrk="1" latinLnBrk="0" hangingPunct="1">
              <a:defRPr kern="1200">
                <a:solidFill>
                  <a:schemeClr val="lt1"/>
                </a:solidFill>
                <a:latin typeface="Calibri" panose="020F0502020204030204" pitchFamily="34" charset="0"/>
                <a:ea typeface="宋体" pitchFamily="2" charset="-122"/>
                <a:cs typeface="+mn-cs"/>
              </a:defRPr>
            </a:lvl8pPr>
            <a:lvl9pPr marL="3657600" algn="l" defTabSz="914400" rtl="0" eaLnBrk="1" latinLnBrk="0" hangingPunct="1">
              <a:defRPr kern="1200">
                <a:solidFill>
                  <a:schemeClr val="lt1"/>
                </a:solidFill>
                <a:latin typeface="Calibri" panose="020F0502020204030204" pitchFamily="34" charset="0"/>
                <a:ea typeface="宋体" pitchFamily="2" charset="-122"/>
                <a:cs typeface="+mn-cs"/>
              </a:defRPr>
            </a:lvl9pPr>
          </a:lstStyle>
          <a:p>
            <a:pPr algn="ctr"/>
            <a:endParaRPr lang="zh-CN" altLang="en-US">
              <a:latin typeface="Arial" panose="020B0604020202020204"/>
              <a:ea typeface="微软雅黑" panose="020B0503020204020204" charset="-122"/>
              <a:sym typeface="Arial" panose="020B0604020202020204"/>
            </a:endParaRPr>
          </a:p>
        </p:txBody>
      </p:sp>
      <p:sp>
        <p:nvSpPr>
          <p:cNvPr id="9" name="等腰三角形 8"/>
          <p:cNvSpPr/>
          <p:nvPr/>
        </p:nvSpPr>
        <p:spPr>
          <a:xfrm rot="20599068">
            <a:off x="9556684" y="5062603"/>
            <a:ext cx="291546" cy="251333"/>
          </a:xfrm>
          <a:prstGeom prst="triangle">
            <a:avLst/>
          </a:prstGeom>
          <a:solidFill>
            <a:srgbClr val="357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1pPr>
            <a:lvl2pPr marL="640080" indent="-182880"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2pPr>
            <a:lvl3pPr marL="1282700" indent="-368300"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3pPr>
            <a:lvl4pPr marL="1925955" indent="-554355"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4pPr>
            <a:lvl5pPr marL="2568575" indent="-739775"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5pPr>
            <a:lvl6pPr marL="2286000" algn="l" defTabSz="914400" rtl="0" eaLnBrk="1" latinLnBrk="0" hangingPunct="1">
              <a:defRPr kern="1200">
                <a:solidFill>
                  <a:schemeClr val="lt1"/>
                </a:solidFill>
                <a:latin typeface="Calibri" panose="020F0502020204030204" pitchFamily="34" charset="0"/>
                <a:ea typeface="宋体" pitchFamily="2" charset="-122"/>
                <a:cs typeface="+mn-cs"/>
              </a:defRPr>
            </a:lvl6pPr>
            <a:lvl7pPr marL="2743200" algn="l" defTabSz="914400" rtl="0" eaLnBrk="1" latinLnBrk="0" hangingPunct="1">
              <a:defRPr kern="1200">
                <a:solidFill>
                  <a:schemeClr val="lt1"/>
                </a:solidFill>
                <a:latin typeface="Calibri" panose="020F0502020204030204" pitchFamily="34" charset="0"/>
                <a:ea typeface="宋体" pitchFamily="2" charset="-122"/>
                <a:cs typeface="+mn-cs"/>
              </a:defRPr>
            </a:lvl7pPr>
            <a:lvl8pPr marL="3200400" algn="l" defTabSz="914400" rtl="0" eaLnBrk="1" latinLnBrk="0" hangingPunct="1">
              <a:defRPr kern="1200">
                <a:solidFill>
                  <a:schemeClr val="lt1"/>
                </a:solidFill>
                <a:latin typeface="Calibri" panose="020F0502020204030204" pitchFamily="34" charset="0"/>
                <a:ea typeface="宋体" pitchFamily="2" charset="-122"/>
                <a:cs typeface="+mn-cs"/>
              </a:defRPr>
            </a:lvl8pPr>
            <a:lvl9pPr marL="3657600" algn="l" defTabSz="914400" rtl="0" eaLnBrk="1" latinLnBrk="0" hangingPunct="1">
              <a:defRPr kern="1200">
                <a:solidFill>
                  <a:schemeClr val="lt1"/>
                </a:solidFill>
                <a:latin typeface="Calibri" panose="020F0502020204030204" pitchFamily="34" charset="0"/>
                <a:ea typeface="宋体" pitchFamily="2" charset="-122"/>
                <a:cs typeface="+mn-cs"/>
              </a:defRPr>
            </a:lvl9pPr>
          </a:lstStyle>
          <a:p>
            <a:pPr algn="ctr"/>
            <a:endParaRPr lang="zh-CN" altLang="en-US">
              <a:latin typeface="Arial" panose="020B0604020202020204"/>
              <a:ea typeface="微软雅黑" panose="020B0503020204020204" charset="-122"/>
              <a:sym typeface="Arial" panose="020B0604020202020204"/>
            </a:endParaRPr>
          </a:p>
        </p:txBody>
      </p:sp>
      <p:sp>
        <p:nvSpPr>
          <p:cNvPr id="10" name="任意多边形 19"/>
          <p:cNvSpPr/>
          <p:nvPr/>
        </p:nvSpPr>
        <p:spPr>
          <a:xfrm rot="659763">
            <a:off x="11491130" y="5452085"/>
            <a:ext cx="653165" cy="563073"/>
          </a:xfrm>
          <a:custGeom>
            <a:avLst/>
            <a:gdLst>
              <a:gd name="connsiteX0" fmla="*/ 719137 w 1438275"/>
              <a:gd name="connsiteY0" fmla="*/ 316102 h 1239892"/>
              <a:gd name="connsiteX1" fmla="*/ 269137 w 1438275"/>
              <a:gd name="connsiteY1" fmla="*/ 1072102 h 1239892"/>
              <a:gd name="connsiteX2" fmla="*/ 1169137 w 1438275"/>
              <a:gd name="connsiteY2" fmla="*/ 1072102 h 1239892"/>
              <a:gd name="connsiteX3" fmla="*/ 719138 w 1438275"/>
              <a:gd name="connsiteY3" fmla="*/ 0 h 1239892"/>
              <a:gd name="connsiteX4" fmla="*/ 1438275 w 1438275"/>
              <a:gd name="connsiteY4" fmla="*/ 1239892 h 1239892"/>
              <a:gd name="connsiteX5" fmla="*/ 0 w 1438275"/>
              <a:gd name="connsiteY5" fmla="*/ 1239892 h 123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8275" h="1239892">
                <a:moveTo>
                  <a:pt x="719137" y="316102"/>
                </a:moveTo>
                <a:lnTo>
                  <a:pt x="269137" y="1072102"/>
                </a:lnTo>
                <a:lnTo>
                  <a:pt x="1169137" y="1072102"/>
                </a:lnTo>
                <a:close/>
                <a:moveTo>
                  <a:pt x="719138" y="0"/>
                </a:moveTo>
                <a:lnTo>
                  <a:pt x="1438275" y="1239892"/>
                </a:lnTo>
                <a:lnTo>
                  <a:pt x="0" y="1239892"/>
                </a:lnTo>
                <a:close/>
              </a:path>
            </a:pathLst>
          </a:custGeom>
          <a:solidFill>
            <a:srgbClr val="357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1pPr>
            <a:lvl2pPr marL="640080" indent="-182880"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2pPr>
            <a:lvl3pPr marL="1282700" indent="-368300"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3pPr>
            <a:lvl4pPr marL="1925955" indent="-554355"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4pPr>
            <a:lvl5pPr marL="2568575" indent="-739775"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5pPr>
            <a:lvl6pPr marL="2286000" algn="l" defTabSz="914400" rtl="0" eaLnBrk="1" latinLnBrk="0" hangingPunct="1">
              <a:defRPr kern="1200">
                <a:solidFill>
                  <a:schemeClr val="lt1"/>
                </a:solidFill>
                <a:latin typeface="Calibri" panose="020F0502020204030204" pitchFamily="34" charset="0"/>
                <a:ea typeface="宋体" pitchFamily="2" charset="-122"/>
                <a:cs typeface="+mn-cs"/>
              </a:defRPr>
            </a:lvl6pPr>
            <a:lvl7pPr marL="2743200" algn="l" defTabSz="914400" rtl="0" eaLnBrk="1" latinLnBrk="0" hangingPunct="1">
              <a:defRPr kern="1200">
                <a:solidFill>
                  <a:schemeClr val="lt1"/>
                </a:solidFill>
                <a:latin typeface="Calibri" panose="020F0502020204030204" pitchFamily="34" charset="0"/>
                <a:ea typeface="宋体" pitchFamily="2" charset="-122"/>
                <a:cs typeface="+mn-cs"/>
              </a:defRPr>
            </a:lvl7pPr>
            <a:lvl8pPr marL="3200400" algn="l" defTabSz="914400" rtl="0" eaLnBrk="1" latinLnBrk="0" hangingPunct="1">
              <a:defRPr kern="1200">
                <a:solidFill>
                  <a:schemeClr val="lt1"/>
                </a:solidFill>
                <a:latin typeface="Calibri" panose="020F0502020204030204" pitchFamily="34" charset="0"/>
                <a:ea typeface="宋体" pitchFamily="2" charset="-122"/>
                <a:cs typeface="+mn-cs"/>
              </a:defRPr>
            </a:lvl8pPr>
            <a:lvl9pPr marL="3657600" algn="l" defTabSz="914400" rtl="0" eaLnBrk="1" latinLnBrk="0" hangingPunct="1">
              <a:defRPr kern="1200">
                <a:solidFill>
                  <a:schemeClr val="lt1"/>
                </a:solidFill>
                <a:latin typeface="Calibri" panose="020F0502020204030204" pitchFamily="34" charset="0"/>
                <a:ea typeface="宋体" pitchFamily="2" charset="-122"/>
                <a:cs typeface="+mn-cs"/>
              </a:defRPr>
            </a:lvl9pPr>
          </a:lstStyle>
          <a:p>
            <a:pPr algn="ctr"/>
            <a:endParaRPr lang="zh-CN" altLang="en-US">
              <a:latin typeface="Arial" panose="020B0604020202020204"/>
              <a:ea typeface="微软雅黑" panose="020B0503020204020204" charset="-122"/>
              <a:sym typeface="Arial" panose="020B0604020202020204"/>
            </a:endParaRPr>
          </a:p>
        </p:txBody>
      </p:sp>
      <p:sp>
        <p:nvSpPr>
          <p:cNvPr id="11" name="等腰三角形 10"/>
          <p:cNvSpPr/>
          <p:nvPr/>
        </p:nvSpPr>
        <p:spPr>
          <a:xfrm rot="2525770">
            <a:off x="10382503" y="5445935"/>
            <a:ext cx="194380" cy="167569"/>
          </a:xfrm>
          <a:prstGeom prst="triangle">
            <a:avLst/>
          </a:prstGeom>
          <a:solidFill>
            <a:srgbClr val="357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1pPr>
            <a:lvl2pPr marL="640080" indent="-182880"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2pPr>
            <a:lvl3pPr marL="1282700" indent="-368300"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3pPr>
            <a:lvl4pPr marL="1925955" indent="-554355"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4pPr>
            <a:lvl5pPr marL="2568575" indent="-739775"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5pPr>
            <a:lvl6pPr marL="2286000" algn="l" defTabSz="914400" rtl="0" eaLnBrk="1" latinLnBrk="0" hangingPunct="1">
              <a:defRPr kern="1200">
                <a:solidFill>
                  <a:schemeClr val="lt1"/>
                </a:solidFill>
                <a:latin typeface="Calibri" panose="020F0502020204030204" pitchFamily="34" charset="0"/>
                <a:ea typeface="宋体" pitchFamily="2" charset="-122"/>
                <a:cs typeface="+mn-cs"/>
              </a:defRPr>
            </a:lvl6pPr>
            <a:lvl7pPr marL="2743200" algn="l" defTabSz="914400" rtl="0" eaLnBrk="1" latinLnBrk="0" hangingPunct="1">
              <a:defRPr kern="1200">
                <a:solidFill>
                  <a:schemeClr val="lt1"/>
                </a:solidFill>
                <a:latin typeface="Calibri" panose="020F0502020204030204" pitchFamily="34" charset="0"/>
                <a:ea typeface="宋体" pitchFamily="2" charset="-122"/>
                <a:cs typeface="+mn-cs"/>
              </a:defRPr>
            </a:lvl7pPr>
            <a:lvl8pPr marL="3200400" algn="l" defTabSz="914400" rtl="0" eaLnBrk="1" latinLnBrk="0" hangingPunct="1">
              <a:defRPr kern="1200">
                <a:solidFill>
                  <a:schemeClr val="lt1"/>
                </a:solidFill>
                <a:latin typeface="Calibri" panose="020F0502020204030204" pitchFamily="34" charset="0"/>
                <a:ea typeface="宋体" pitchFamily="2" charset="-122"/>
                <a:cs typeface="+mn-cs"/>
              </a:defRPr>
            </a:lvl8pPr>
            <a:lvl9pPr marL="3657600" algn="l" defTabSz="914400" rtl="0" eaLnBrk="1" latinLnBrk="0" hangingPunct="1">
              <a:defRPr kern="1200">
                <a:solidFill>
                  <a:schemeClr val="lt1"/>
                </a:solidFill>
                <a:latin typeface="Calibri" panose="020F0502020204030204" pitchFamily="34" charset="0"/>
                <a:ea typeface="宋体" pitchFamily="2" charset="-122"/>
                <a:cs typeface="+mn-cs"/>
              </a:defRPr>
            </a:lvl9pPr>
          </a:lstStyle>
          <a:p>
            <a:pPr algn="ctr"/>
            <a:endParaRPr lang="zh-CN" altLang="en-US">
              <a:latin typeface="Arial" panose="020B0604020202020204"/>
              <a:ea typeface="微软雅黑" panose="020B0503020204020204" charset="-122"/>
              <a:sym typeface="Arial" panose="020B0604020202020204"/>
            </a:endParaRPr>
          </a:p>
        </p:txBody>
      </p:sp>
      <p:sp>
        <p:nvSpPr>
          <p:cNvPr id="12" name="文本框 25"/>
          <p:cNvSpPr txBox="1"/>
          <p:nvPr/>
        </p:nvSpPr>
        <p:spPr>
          <a:xfrm>
            <a:off x="5452018" y="2391852"/>
            <a:ext cx="2242922" cy="677108"/>
          </a:xfrm>
          <a:prstGeom prst="rect">
            <a:avLst/>
          </a:prstGeom>
          <a:noFill/>
        </p:spPr>
        <p:txBody>
          <a:bodyPr wrap="none" rtlCol="0">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itchFamily="2" charset="-122"/>
                <a:cs typeface="+mn-cs"/>
              </a:defRPr>
            </a:lvl9pPr>
          </a:lstStyle>
          <a:p>
            <a:pPr algn="l"/>
            <a:r>
              <a:rPr lang="en-US" altLang="zh-CN" sz="3800" dirty="0" smtClean="0">
                <a:solidFill>
                  <a:srgbClr val="E8EBF2"/>
                </a:solidFill>
                <a:latin typeface="Arial" panose="020B0604020202020204"/>
                <a:ea typeface="微软雅黑" panose="020B0503020204020204" charset="-122"/>
                <a:sym typeface="Arial" panose="020B0604020202020204"/>
              </a:rPr>
              <a:t>2021</a:t>
            </a:r>
            <a:r>
              <a:rPr lang="zh-CN" altLang="en-US" sz="3800" dirty="0" smtClean="0">
                <a:solidFill>
                  <a:srgbClr val="E8EBF2"/>
                </a:solidFill>
                <a:latin typeface="Arial" panose="020B0604020202020204"/>
                <a:ea typeface="微软雅黑" panose="020B0503020204020204" charset="-122"/>
                <a:sym typeface="Arial" panose="020B0604020202020204"/>
              </a:rPr>
              <a:t>年度</a:t>
            </a:r>
            <a:endParaRPr lang="zh-CN" altLang="en-US" sz="3800" dirty="0">
              <a:solidFill>
                <a:srgbClr val="E8EBF2"/>
              </a:solidFill>
              <a:latin typeface="Arial" panose="020B0604020202020204"/>
              <a:ea typeface="微软雅黑" panose="020B0503020204020204" charset="-122"/>
              <a:sym typeface="Arial" panose="020B0604020202020204"/>
            </a:endParaRPr>
          </a:p>
        </p:txBody>
      </p:sp>
      <p:sp>
        <p:nvSpPr>
          <p:cNvPr id="14" name="矩形 10"/>
          <p:cNvSpPr/>
          <p:nvPr/>
        </p:nvSpPr>
        <p:spPr>
          <a:xfrm rot="8100000">
            <a:off x="8207639" y="5199048"/>
            <a:ext cx="1240161" cy="1240161"/>
          </a:xfrm>
          <a:custGeom>
            <a:avLst/>
            <a:gdLst>
              <a:gd name="connsiteX0" fmla="*/ 0 w 667657"/>
              <a:gd name="connsiteY0" fmla="*/ 0 h 667657"/>
              <a:gd name="connsiteX1" fmla="*/ 667657 w 667657"/>
              <a:gd name="connsiteY1" fmla="*/ 0 h 667657"/>
              <a:gd name="connsiteX2" fmla="*/ 667657 w 667657"/>
              <a:gd name="connsiteY2" fmla="*/ 667657 h 667657"/>
              <a:gd name="connsiteX3" fmla="*/ 0 w 667657"/>
              <a:gd name="connsiteY3" fmla="*/ 667657 h 667657"/>
              <a:gd name="connsiteX4" fmla="*/ 0 w 667657"/>
              <a:gd name="connsiteY4" fmla="*/ 0 h 667657"/>
              <a:gd name="connsiteX0-1" fmla="*/ 0 w 667657"/>
              <a:gd name="connsiteY0-2" fmla="*/ 667657 h 759097"/>
              <a:gd name="connsiteX1-3" fmla="*/ 0 w 667657"/>
              <a:gd name="connsiteY1-4" fmla="*/ 0 h 759097"/>
              <a:gd name="connsiteX2-5" fmla="*/ 667657 w 667657"/>
              <a:gd name="connsiteY2-6" fmla="*/ 0 h 759097"/>
              <a:gd name="connsiteX3-7" fmla="*/ 667657 w 667657"/>
              <a:gd name="connsiteY3-8" fmla="*/ 667657 h 759097"/>
              <a:gd name="connsiteX4-9" fmla="*/ 91440 w 667657"/>
              <a:gd name="connsiteY4-10" fmla="*/ 759097 h 759097"/>
              <a:gd name="connsiteX0-11" fmla="*/ 0 w 667657"/>
              <a:gd name="connsiteY0-12" fmla="*/ 0 h 759097"/>
              <a:gd name="connsiteX1-13" fmla="*/ 667657 w 667657"/>
              <a:gd name="connsiteY1-14" fmla="*/ 0 h 759097"/>
              <a:gd name="connsiteX2-15" fmla="*/ 667657 w 667657"/>
              <a:gd name="connsiteY2-16" fmla="*/ 667657 h 759097"/>
              <a:gd name="connsiteX3-17" fmla="*/ 91440 w 667657"/>
              <a:gd name="connsiteY3-18" fmla="*/ 759097 h 759097"/>
              <a:gd name="connsiteX0-19" fmla="*/ 0 w 667657"/>
              <a:gd name="connsiteY0-20" fmla="*/ 0 h 667657"/>
              <a:gd name="connsiteX1-21" fmla="*/ 667657 w 667657"/>
              <a:gd name="connsiteY1-22" fmla="*/ 0 h 667657"/>
              <a:gd name="connsiteX2-23" fmla="*/ 667657 w 667657"/>
              <a:gd name="connsiteY2-24" fmla="*/ 667657 h 667657"/>
            </a:gdLst>
            <a:ahLst/>
            <a:cxnLst>
              <a:cxn ang="0">
                <a:pos x="connsiteX0-1" y="connsiteY0-2"/>
              </a:cxn>
              <a:cxn ang="0">
                <a:pos x="connsiteX1-3" y="connsiteY1-4"/>
              </a:cxn>
              <a:cxn ang="0">
                <a:pos x="connsiteX2-5" y="connsiteY2-6"/>
              </a:cxn>
            </a:cxnLst>
            <a:rect l="l" t="t" r="r" b="b"/>
            <a:pathLst>
              <a:path w="667657" h="667657">
                <a:moveTo>
                  <a:pt x="0" y="0"/>
                </a:moveTo>
                <a:lnTo>
                  <a:pt x="667657" y="0"/>
                </a:lnTo>
                <a:lnTo>
                  <a:pt x="667657" y="667657"/>
                </a:lnTo>
              </a:path>
            </a:pathLst>
          </a:custGeom>
          <a:noFill/>
          <a:ln w="25400" cap="rnd">
            <a:solidFill>
              <a:srgbClr val="35745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1pPr>
            <a:lvl2pPr marL="640080" indent="-182880"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2pPr>
            <a:lvl3pPr marL="1282700" indent="-368300"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3pPr>
            <a:lvl4pPr marL="1925955" indent="-554355"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4pPr>
            <a:lvl5pPr marL="2568575" indent="-739775"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5pPr>
            <a:lvl6pPr marL="2286000" algn="l" defTabSz="914400" rtl="0" eaLnBrk="1" latinLnBrk="0" hangingPunct="1">
              <a:defRPr kern="1200">
                <a:solidFill>
                  <a:schemeClr val="lt1"/>
                </a:solidFill>
                <a:latin typeface="Calibri" panose="020F0502020204030204" pitchFamily="34" charset="0"/>
                <a:ea typeface="宋体" pitchFamily="2" charset="-122"/>
                <a:cs typeface="+mn-cs"/>
              </a:defRPr>
            </a:lvl6pPr>
            <a:lvl7pPr marL="2743200" algn="l" defTabSz="914400" rtl="0" eaLnBrk="1" latinLnBrk="0" hangingPunct="1">
              <a:defRPr kern="1200">
                <a:solidFill>
                  <a:schemeClr val="lt1"/>
                </a:solidFill>
                <a:latin typeface="Calibri" panose="020F0502020204030204" pitchFamily="34" charset="0"/>
                <a:ea typeface="宋体" pitchFamily="2" charset="-122"/>
                <a:cs typeface="+mn-cs"/>
              </a:defRPr>
            </a:lvl7pPr>
            <a:lvl8pPr marL="3200400" algn="l" defTabSz="914400" rtl="0" eaLnBrk="1" latinLnBrk="0" hangingPunct="1">
              <a:defRPr kern="1200">
                <a:solidFill>
                  <a:schemeClr val="lt1"/>
                </a:solidFill>
                <a:latin typeface="Calibri" panose="020F0502020204030204" pitchFamily="34" charset="0"/>
                <a:ea typeface="宋体" pitchFamily="2" charset="-122"/>
                <a:cs typeface="+mn-cs"/>
              </a:defRPr>
            </a:lvl8pPr>
            <a:lvl9pPr marL="3657600" algn="l" defTabSz="914400" rtl="0" eaLnBrk="1" latinLnBrk="0" hangingPunct="1">
              <a:defRPr kern="1200">
                <a:solidFill>
                  <a:schemeClr val="lt1"/>
                </a:solidFill>
                <a:latin typeface="Calibri" panose="020F0502020204030204" pitchFamily="34" charset="0"/>
                <a:ea typeface="宋体" pitchFamily="2" charset="-122"/>
                <a:cs typeface="+mn-cs"/>
              </a:defRPr>
            </a:lvl9pPr>
          </a:lstStyle>
          <a:p>
            <a:pPr algn="ctr"/>
            <a:endParaRPr lang="zh-CN" altLang="en-US">
              <a:latin typeface="Arial" panose="020B0604020202020204"/>
              <a:ea typeface="微软雅黑" panose="020B0503020204020204" charset="-122"/>
              <a:sym typeface="Arial" panose="020B0604020202020204"/>
            </a:endParaRPr>
          </a:p>
        </p:txBody>
      </p:sp>
      <p:sp>
        <p:nvSpPr>
          <p:cNvPr id="15" name="矩形 10"/>
          <p:cNvSpPr/>
          <p:nvPr/>
        </p:nvSpPr>
        <p:spPr>
          <a:xfrm rot="2700000">
            <a:off x="11228468" y="3519828"/>
            <a:ext cx="455600" cy="455600"/>
          </a:xfrm>
          <a:custGeom>
            <a:avLst/>
            <a:gdLst>
              <a:gd name="connsiteX0" fmla="*/ 0 w 667657"/>
              <a:gd name="connsiteY0" fmla="*/ 0 h 667657"/>
              <a:gd name="connsiteX1" fmla="*/ 667657 w 667657"/>
              <a:gd name="connsiteY1" fmla="*/ 0 h 667657"/>
              <a:gd name="connsiteX2" fmla="*/ 667657 w 667657"/>
              <a:gd name="connsiteY2" fmla="*/ 667657 h 667657"/>
              <a:gd name="connsiteX3" fmla="*/ 0 w 667657"/>
              <a:gd name="connsiteY3" fmla="*/ 667657 h 667657"/>
              <a:gd name="connsiteX4" fmla="*/ 0 w 667657"/>
              <a:gd name="connsiteY4" fmla="*/ 0 h 667657"/>
              <a:gd name="connsiteX0-1" fmla="*/ 0 w 667657"/>
              <a:gd name="connsiteY0-2" fmla="*/ 667657 h 759097"/>
              <a:gd name="connsiteX1-3" fmla="*/ 0 w 667657"/>
              <a:gd name="connsiteY1-4" fmla="*/ 0 h 759097"/>
              <a:gd name="connsiteX2-5" fmla="*/ 667657 w 667657"/>
              <a:gd name="connsiteY2-6" fmla="*/ 0 h 759097"/>
              <a:gd name="connsiteX3-7" fmla="*/ 667657 w 667657"/>
              <a:gd name="connsiteY3-8" fmla="*/ 667657 h 759097"/>
              <a:gd name="connsiteX4-9" fmla="*/ 91440 w 667657"/>
              <a:gd name="connsiteY4-10" fmla="*/ 759097 h 759097"/>
              <a:gd name="connsiteX0-11" fmla="*/ 0 w 667657"/>
              <a:gd name="connsiteY0-12" fmla="*/ 0 h 759097"/>
              <a:gd name="connsiteX1-13" fmla="*/ 667657 w 667657"/>
              <a:gd name="connsiteY1-14" fmla="*/ 0 h 759097"/>
              <a:gd name="connsiteX2-15" fmla="*/ 667657 w 667657"/>
              <a:gd name="connsiteY2-16" fmla="*/ 667657 h 759097"/>
              <a:gd name="connsiteX3-17" fmla="*/ 91440 w 667657"/>
              <a:gd name="connsiteY3-18" fmla="*/ 759097 h 759097"/>
              <a:gd name="connsiteX0-19" fmla="*/ 0 w 667657"/>
              <a:gd name="connsiteY0-20" fmla="*/ 0 h 667657"/>
              <a:gd name="connsiteX1-21" fmla="*/ 667657 w 667657"/>
              <a:gd name="connsiteY1-22" fmla="*/ 0 h 667657"/>
              <a:gd name="connsiteX2-23" fmla="*/ 667657 w 667657"/>
              <a:gd name="connsiteY2-24" fmla="*/ 667657 h 667657"/>
            </a:gdLst>
            <a:ahLst/>
            <a:cxnLst>
              <a:cxn ang="0">
                <a:pos x="connsiteX0-1" y="connsiteY0-2"/>
              </a:cxn>
              <a:cxn ang="0">
                <a:pos x="connsiteX1-3" y="connsiteY1-4"/>
              </a:cxn>
              <a:cxn ang="0">
                <a:pos x="connsiteX2-5" y="connsiteY2-6"/>
              </a:cxn>
            </a:cxnLst>
            <a:rect l="l" t="t" r="r" b="b"/>
            <a:pathLst>
              <a:path w="667657" h="667657">
                <a:moveTo>
                  <a:pt x="0" y="0"/>
                </a:moveTo>
                <a:lnTo>
                  <a:pt x="667657" y="0"/>
                </a:lnTo>
                <a:lnTo>
                  <a:pt x="667657" y="667657"/>
                </a:lnTo>
              </a:path>
            </a:pathLst>
          </a:custGeom>
          <a:noFill/>
          <a:ln w="25400" cap="rnd">
            <a:solidFill>
              <a:srgbClr val="35745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1pPr>
            <a:lvl2pPr marL="640080" indent="-182880"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2pPr>
            <a:lvl3pPr marL="1282700" indent="-368300"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3pPr>
            <a:lvl4pPr marL="1925955" indent="-554355"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4pPr>
            <a:lvl5pPr marL="2568575" indent="-739775"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5pPr>
            <a:lvl6pPr marL="2286000" algn="l" defTabSz="914400" rtl="0" eaLnBrk="1" latinLnBrk="0" hangingPunct="1">
              <a:defRPr kern="1200">
                <a:solidFill>
                  <a:schemeClr val="lt1"/>
                </a:solidFill>
                <a:latin typeface="Calibri" panose="020F0502020204030204" pitchFamily="34" charset="0"/>
                <a:ea typeface="宋体" pitchFamily="2" charset="-122"/>
                <a:cs typeface="+mn-cs"/>
              </a:defRPr>
            </a:lvl6pPr>
            <a:lvl7pPr marL="2743200" algn="l" defTabSz="914400" rtl="0" eaLnBrk="1" latinLnBrk="0" hangingPunct="1">
              <a:defRPr kern="1200">
                <a:solidFill>
                  <a:schemeClr val="lt1"/>
                </a:solidFill>
                <a:latin typeface="Calibri" panose="020F0502020204030204" pitchFamily="34" charset="0"/>
                <a:ea typeface="宋体" pitchFamily="2" charset="-122"/>
                <a:cs typeface="+mn-cs"/>
              </a:defRPr>
            </a:lvl7pPr>
            <a:lvl8pPr marL="3200400" algn="l" defTabSz="914400" rtl="0" eaLnBrk="1" latinLnBrk="0" hangingPunct="1">
              <a:defRPr kern="1200">
                <a:solidFill>
                  <a:schemeClr val="lt1"/>
                </a:solidFill>
                <a:latin typeface="Calibri" panose="020F0502020204030204" pitchFamily="34" charset="0"/>
                <a:ea typeface="宋体" pitchFamily="2" charset="-122"/>
                <a:cs typeface="+mn-cs"/>
              </a:defRPr>
            </a:lvl8pPr>
            <a:lvl9pPr marL="3657600" algn="l" defTabSz="914400" rtl="0" eaLnBrk="1" latinLnBrk="0" hangingPunct="1">
              <a:defRPr kern="1200">
                <a:solidFill>
                  <a:schemeClr val="lt1"/>
                </a:solidFill>
                <a:latin typeface="Calibri" panose="020F0502020204030204" pitchFamily="34" charset="0"/>
                <a:ea typeface="宋体" pitchFamily="2" charset="-122"/>
                <a:cs typeface="+mn-cs"/>
              </a:defRPr>
            </a:lvl9pPr>
          </a:lstStyle>
          <a:p>
            <a:pPr algn="ctr"/>
            <a:endParaRPr lang="zh-CN" altLang="en-US">
              <a:latin typeface="Arial" panose="020B0604020202020204"/>
              <a:ea typeface="微软雅黑" panose="020B0503020204020204" charset="-122"/>
              <a:sym typeface="Arial" panose="020B0604020202020204"/>
            </a:endParaRPr>
          </a:p>
        </p:txBody>
      </p:sp>
      <p:sp>
        <p:nvSpPr>
          <p:cNvPr id="16" name="平行四边形 15"/>
          <p:cNvSpPr/>
          <p:nvPr/>
        </p:nvSpPr>
        <p:spPr>
          <a:xfrm>
            <a:off x="6395541" y="2323002"/>
            <a:ext cx="2548637" cy="75933"/>
          </a:xfrm>
          <a:prstGeom prst="parallelogram">
            <a:avLst>
              <a:gd name="adj" fmla="val 98111"/>
            </a:avLst>
          </a:prstGeom>
          <a:solidFill>
            <a:srgbClr val="35745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1pPr>
            <a:lvl2pPr marL="640080" indent="-182880"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2pPr>
            <a:lvl3pPr marL="1282700" indent="-368300"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3pPr>
            <a:lvl4pPr marL="1925955" indent="-554355"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4pPr>
            <a:lvl5pPr marL="2568575" indent="-739775" algn="l" rtl="0" fontAlgn="base">
              <a:spcBef>
                <a:spcPct val="0"/>
              </a:spcBef>
              <a:spcAft>
                <a:spcPct val="0"/>
              </a:spcAft>
              <a:defRPr kern="1200">
                <a:solidFill>
                  <a:schemeClr val="lt1"/>
                </a:solidFill>
                <a:latin typeface="Calibri" panose="020F0502020204030204" pitchFamily="34" charset="0"/>
                <a:ea typeface="宋体" pitchFamily="2" charset="-122"/>
                <a:cs typeface="+mn-cs"/>
              </a:defRPr>
            </a:lvl5pPr>
            <a:lvl6pPr marL="2286000" algn="l" defTabSz="914400" rtl="0" eaLnBrk="1" latinLnBrk="0" hangingPunct="1">
              <a:defRPr kern="1200">
                <a:solidFill>
                  <a:schemeClr val="lt1"/>
                </a:solidFill>
                <a:latin typeface="Calibri" panose="020F0502020204030204" pitchFamily="34" charset="0"/>
                <a:ea typeface="宋体" pitchFamily="2" charset="-122"/>
                <a:cs typeface="+mn-cs"/>
              </a:defRPr>
            </a:lvl6pPr>
            <a:lvl7pPr marL="2743200" algn="l" defTabSz="914400" rtl="0" eaLnBrk="1" latinLnBrk="0" hangingPunct="1">
              <a:defRPr kern="1200">
                <a:solidFill>
                  <a:schemeClr val="lt1"/>
                </a:solidFill>
                <a:latin typeface="Calibri" panose="020F0502020204030204" pitchFamily="34" charset="0"/>
                <a:ea typeface="宋体" pitchFamily="2" charset="-122"/>
                <a:cs typeface="+mn-cs"/>
              </a:defRPr>
            </a:lvl7pPr>
            <a:lvl8pPr marL="3200400" algn="l" defTabSz="914400" rtl="0" eaLnBrk="1" latinLnBrk="0" hangingPunct="1">
              <a:defRPr kern="1200">
                <a:solidFill>
                  <a:schemeClr val="lt1"/>
                </a:solidFill>
                <a:latin typeface="Calibri" panose="020F0502020204030204" pitchFamily="34" charset="0"/>
                <a:ea typeface="宋体" pitchFamily="2" charset="-122"/>
                <a:cs typeface="+mn-cs"/>
              </a:defRPr>
            </a:lvl8pPr>
            <a:lvl9pPr marL="3657600" algn="l" defTabSz="914400" rtl="0" eaLnBrk="1" latinLnBrk="0" hangingPunct="1">
              <a:defRPr kern="1200">
                <a:solidFill>
                  <a:schemeClr val="lt1"/>
                </a:solidFill>
                <a:latin typeface="Calibri" panose="020F0502020204030204" pitchFamily="34" charset="0"/>
                <a:ea typeface="宋体" pitchFamily="2" charset="-122"/>
                <a:cs typeface="+mn-cs"/>
              </a:defRPr>
            </a:lvl9pPr>
          </a:lstStyle>
          <a:p>
            <a:pPr algn="ctr"/>
            <a:endParaRPr lang="zh-CN" altLang="en-US">
              <a:latin typeface="Arial" panose="020B0604020202020204"/>
              <a:ea typeface="微软雅黑" panose="020B0503020204020204" charset="-122"/>
              <a:sym typeface="Arial" panose="020B0604020202020204"/>
            </a:endParaRPr>
          </a:p>
        </p:txBody>
      </p:sp>
      <p:sp>
        <p:nvSpPr>
          <p:cNvPr id="18" name="文本框 27"/>
          <p:cNvSpPr txBox="1"/>
          <p:nvPr/>
        </p:nvSpPr>
        <p:spPr>
          <a:xfrm>
            <a:off x="3926103" y="3107435"/>
            <a:ext cx="8488273" cy="871329"/>
          </a:xfrm>
          <a:prstGeom prst="rect">
            <a:avLst/>
          </a:prstGeom>
          <a:noFill/>
          <a:ln>
            <a:noFill/>
          </a:ln>
        </p:spPr>
        <p:txBody>
          <a:bodyPr wrap="square" rtlCol="0">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itchFamily="2" charset="-122"/>
                <a:cs typeface="+mn-cs"/>
              </a:defRPr>
            </a:lvl9pPr>
          </a:lstStyle>
          <a:p>
            <a:pPr algn="ctr"/>
            <a:r>
              <a:rPr lang="zh-CN" altLang="en-US" sz="5060" b="1" dirty="0">
                <a:solidFill>
                  <a:schemeClr val="bg1"/>
                </a:solidFill>
                <a:latin typeface="Arial" panose="020B0604020202020204"/>
                <a:ea typeface="微软雅黑" panose="020B0503020204020204" charset="-122"/>
                <a:sym typeface="Arial" panose="020B0604020202020204"/>
              </a:rPr>
              <a:t>外国语学院本科总结</a:t>
            </a:r>
          </a:p>
        </p:txBody>
      </p:sp>
      <p:sp>
        <p:nvSpPr>
          <p:cNvPr id="19" name="文本框 28"/>
          <p:cNvSpPr txBox="1"/>
          <p:nvPr/>
        </p:nvSpPr>
        <p:spPr>
          <a:xfrm>
            <a:off x="8149617" y="4080478"/>
            <a:ext cx="2873060" cy="707886"/>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itchFamily="2" charset="-122"/>
                <a:cs typeface="+mn-cs"/>
              </a:defRPr>
            </a:lvl9pPr>
          </a:lstStyle>
          <a:p>
            <a:pPr algn="dist"/>
            <a:r>
              <a:rPr lang="zh-CN" altLang="en-US" sz="2000" b="1" dirty="0">
                <a:solidFill>
                  <a:schemeClr val="bg1"/>
                </a:solidFill>
                <a:latin typeface="微软雅黑" panose="020B0503020204020204" charset="-122"/>
                <a:ea typeface="微软雅黑" panose="020B0503020204020204" charset="-122"/>
                <a:sym typeface="Arial" panose="020B0604020202020204"/>
              </a:rPr>
              <a:t>汇报时间</a:t>
            </a:r>
            <a:r>
              <a:rPr lang="zh-CN" altLang="en-US" sz="2000" b="1" dirty="0" smtClean="0">
                <a:solidFill>
                  <a:schemeClr val="bg1"/>
                </a:solidFill>
                <a:latin typeface="微软雅黑" panose="020B0503020204020204" charset="-122"/>
                <a:ea typeface="微软雅黑" panose="020B0503020204020204" charset="-122"/>
                <a:sym typeface="Arial" panose="020B0604020202020204"/>
              </a:rPr>
              <a:t>：</a:t>
            </a:r>
            <a:r>
              <a:rPr lang="en-US" altLang="zh-CN" sz="2000" b="1" dirty="0" smtClean="0">
                <a:solidFill>
                  <a:schemeClr val="bg1"/>
                </a:solidFill>
                <a:latin typeface="微软雅黑" panose="020B0503020204020204" charset="-122"/>
                <a:ea typeface="微软雅黑" panose="020B0503020204020204" charset="-122"/>
                <a:sym typeface="Arial" panose="020B0604020202020204"/>
              </a:rPr>
              <a:t>2022.3.11</a:t>
            </a:r>
            <a:endParaRPr lang="en-US" altLang="zh-CN" sz="2000" b="1" dirty="0">
              <a:solidFill>
                <a:schemeClr val="bg1"/>
              </a:solidFill>
              <a:latin typeface="微软雅黑" panose="020B0503020204020204" charset="-122"/>
              <a:ea typeface="微软雅黑" panose="020B0503020204020204" charset="-122"/>
              <a:sym typeface="Arial" panose="020B0604020202020204"/>
            </a:endParaRPr>
          </a:p>
          <a:p>
            <a:pPr algn="dist"/>
            <a:r>
              <a:rPr lang="zh-CN" altLang="en-US" sz="2000" b="1" dirty="0" smtClean="0">
                <a:solidFill>
                  <a:schemeClr val="bg1"/>
                </a:solidFill>
                <a:latin typeface="微软雅黑" panose="020B0503020204020204" charset="-122"/>
                <a:ea typeface="微软雅黑" panose="020B0503020204020204" charset="-122"/>
                <a:sym typeface="Arial" panose="020B0604020202020204"/>
              </a:rPr>
              <a:t>汇报人</a:t>
            </a:r>
            <a:r>
              <a:rPr lang="zh-CN" altLang="en-US" sz="2000" b="1" dirty="0">
                <a:solidFill>
                  <a:schemeClr val="bg1"/>
                </a:solidFill>
                <a:latin typeface="微软雅黑" panose="020B0503020204020204" charset="-122"/>
                <a:ea typeface="微软雅黑" panose="020B0503020204020204" charset="-122"/>
                <a:sym typeface="Arial" panose="020B0604020202020204"/>
              </a:rPr>
              <a:t>：  </a:t>
            </a:r>
            <a:r>
              <a:rPr lang="zh-CN" altLang="en-US" sz="2000" b="1" dirty="0" smtClean="0">
                <a:solidFill>
                  <a:schemeClr val="bg1"/>
                </a:solidFill>
                <a:latin typeface="微软雅黑" panose="020B0503020204020204" charset="-122"/>
                <a:ea typeface="微软雅黑" panose="020B0503020204020204" charset="-122"/>
                <a:sym typeface="Arial" panose="020B0604020202020204"/>
              </a:rPr>
              <a:t>付志明</a:t>
            </a:r>
            <a:endParaRPr lang="zh-CN" altLang="en-US" sz="2000" b="1" dirty="0">
              <a:solidFill>
                <a:schemeClr val="bg1"/>
              </a:solidFill>
              <a:latin typeface="微软雅黑" panose="020B0503020204020204" charset="-122"/>
              <a:ea typeface="微软雅黑" panose="020B0503020204020204" charset="-122"/>
              <a:sym typeface="Arial" panose="020B0604020202020204"/>
            </a:endParaRPr>
          </a:p>
        </p:txBody>
      </p:sp>
      <p:pic>
        <p:nvPicPr>
          <p:cNvPr id="22" name="图片 21" descr="标志与中英文校名组合规范_左右（反白，在深色背景下使用）.png"/>
          <p:cNvPicPr>
            <a:picLocks noChangeAspect="1"/>
          </p:cNvPicPr>
          <p:nvPr/>
        </p:nvPicPr>
        <p:blipFill>
          <a:blip r:embed="rId3" cstate="print"/>
          <a:stretch>
            <a:fillRect/>
          </a:stretch>
        </p:blipFill>
        <p:spPr>
          <a:xfrm>
            <a:off x="9950097" y="327906"/>
            <a:ext cx="1625232" cy="457812"/>
          </a:xfrm>
          <a:prstGeom prst="rect">
            <a:avLst/>
          </a:prstGeom>
        </p:spPr>
      </p:pic>
    </p:spTree>
    <p:extLst>
      <p:ext uri="{BB962C8B-B14F-4D97-AF65-F5344CB8AC3E}">
        <p14:creationId xmlns:p14="http://schemas.microsoft.com/office/powerpoint/2010/main" val="20135810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74320"/>
            <a:ext cx="3225338" cy="994611"/>
          </a:xfrm>
        </p:spPr>
        <p:txBody>
          <a:bodyPr/>
          <a:lstStyle/>
          <a:p>
            <a:r>
              <a:rPr lang="zh-CN" altLang="en-US" b="1" dirty="0">
                <a:latin typeface="微软雅黑" panose="020B0503020204020204" pitchFamily="34" charset="-122"/>
                <a:ea typeface="微软雅黑" panose="020B0503020204020204" pitchFamily="34" charset="-122"/>
              </a:rPr>
              <a:t>教学成果</a:t>
            </a:r>
          </a:p>
        </p:txBody>
      </p:sp>
      <p:graphicFrame>
        <p:nvGraphicFramePr>
          <p:cNvPr id="4" name="内容占位符 3"/>
          <p:cNvGraphicFramePr>
            <a:graphicFrameLocks noGrp="1"/>
          </p:cNvGraphicFramePr>
          <p:nvPr>
            <p:ph sz="quarter" idx="13"/>
            <p:extLst>
              <p:ext uri="{D42A27DB-BD31-4B8C-83A1-F6EECF244321}">
                <p14:modId xmlns:p14="http://schemas.microsoft.com/office/powerpoint/2010/main" val="2306009709"/>
              </p:ext>
            </p:extLst>
          </p:nvPr>
        </p:nvGraphicFramePr>
        <p:xfrm>
          <a:off x="272716" y="994610"/>
          <a:ext cx="11614484" cy="5702095"/>
        </p:xfrm>
        <a:graphic>
          <a:graphicData uri="http://schemas.openxmlformats.org/drawingml/2006/table">
            <a:tbl>
              <a:tblPr firstRow="1" firstCol="1" bandRow="1">
                <a:tableStyleId>{7DF18680-E054-41AD-8BC1-D1AEF772440D}</a:tableStyleId>
              </a:tblPr>
              <a:tblGrid>
                <a:gridCol w="9529010">
                  <a:extLst>
                    <a:ext uri="{9D8B030D-6E8A-4147-A177-3AD203B41FA5}">
                      <a16:colId xmlns:a16="http://schemas.microsoft.com/office/drawing/2014/main" val="20000"/>
                    </a:ext>
                  </a:extLst>
                </a:gridCol>
                <a:gridCol w="2085474">
                  <a:extLst>
                    <a:ext uri="{9D8B030D-6E8A-4147-A177-3AD203B41FA5}">
                      <a16:colId xmlns:a16="http://schemas.microsoft.com/office/drawing/2014/main" val="20001"/>
                    </a:ext>
                  </a:extLst>
                </a:gridCol>
              </a:tblGrid>
              <a:tr h="628030">
                <a:tc>
                  <a:txBody>
                    <a:bodyPr/>
                    <a:lstStyle/>
                    <a:p>
                      <a:pPr algn="just">
                        <a:spcAft>
                          <a:spcPts val="0"/>
                        </a:spcAft>
                      </a:pPr>
                      <a:r>
                        <a:rPr lang="zh-CN" sz="2400" kern="100" dirty="0">
                          <a:effectLst/>
                        </a:rPr>
                        <a:t>国别和区域研究复合型人才分层分类培养体系的创新与实践</a:t>
                      </a:r>
                      <a:endParaRPr lang="zh-CN" sz="2400" b="1" kern="100" dirty="0">
                        <a:effectLst/>
                        <a:latin typeface="华文仿宋" panose="02010600040101010101" pitchFamily="2" charset="-122"/>
                        <a:ea typeface="华文仿宋" panose="02010600040101010101" pitchFamily="2" charset="-122"/>
                        <a:cs typeface="Arial" panose="020B0604020202020204" pitchFamily="34" charset="0"/>
                      </a:endParaRPr>
                    </a:p>
                  </a:txBody>
                  <a:tcPr marL="68580" marR="68580" marT="0" marB="0"/>
                </a:tc>
                <a:tc>
                  <a:txBody>
                    <a:bodyPr/>
                    <a:lstStyle/>
                    <a:p>
                      <a:pPr algn="just">
                        <a:spcAft>
                          <a:spcPts val="0"/>
                        </a:spcAft>
                      </a:pPr>
                      <a:r>
                        <a:rPr lang="zh-CN" sz="1800" kern="100">
                          <a:effectLst/>
                        </a:rPr>
                        <a:t>特等奖（北京市一 等）</a:t>
                      </a:r>
                      <a:endParaRPr lang="zh-CN" sz="1800" kern="100">
                        <a:effectLst/>
                        <a:latin typeface="等线" panose="02010600030101010101" pitchFamily="2" charset="-122"/>
                        <a:ea typeface="等线"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0000"/>
                  </a:ext>
                </a:extLst>
              </a:tr>
              <a:tr h="370582">
                <a:tc>
                  <a:txBody>
                    <a:bodyPr/>
                    <a:lstStyle/>
                    <a:p>
                      <a:pPr algn="just">
                        <a:spcAft>
                          <a:spcPts val="0"/>
                        </a:spcAft>
                      </a:pPr>
                      <a:r>
                        <a:rPr lang="zh-CN" sz="2400" kern="100" dirty="0">
                          <a:effectLst/>
                        </a:rPr>
                        <a:t>以学生成长为中心的大学英语专题化、模块化、多样化课程体系建设</a:t>
                      </a:r>
                      <a:endParaRPr lang="zh-CN" sz="2400" b="1" kern="100" dirty="0">
                        <a:effectLst/>
                        <a:latin typeface="华文仿宋" panose="02010600040101010101" pitchFamily="2" charset="-122"/>
                        <a:ea typeface="华文仿宋" panose="02010600040101010101" pitchFamily="2" charset="-122"/>
                        <a:cs typeface="Arial" panose="020B0604020202020204" pitchFamily="34" charset="0"/>
                      </a:endParaRPr>
                    </a:p>
                  </a:txBody>
                  <a:tcPr marL="68580" marR="68580" marT="0" marB="0"/>
                </a:tc>
                <a:tc>
                  <a:txBody>
                    <a:bodyPr/>
                    <a:lstStyle/>
                    <a:p>
                      <a:pPr algn="just">
                        <a:spcAft>
                          <a:spcPts val="0"/>
                        </a:spcAft>
                      </a:pPr>
                      <a:r>
                        <a:rPr lang="zh-CN" sz="1800" kern="100" dirty="0">
                          <a:effectLst/>
                        </a:rPr>
                        <a:t>一等奖</a:t>
                      </a:r>
                      <a:endParaRPr lang="zh-CN" sz="1800" kern="100" dirty="0">
                        <a:effectLst/>
                        <a:latin typeface="等线" panose="02010600030101010101" pitchFamily="2" charset="-122"/>
                        <a:ea typeface="等线"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0001"/>
                  </a:ext>
                </a:extLst>
              </a:tr>
              <a:tr h="601305">
                <a:tc>
                  <a:txBody>
                    <a:bodyPr/>
                    <a:lstStyle/>
                    <a:p>
                      <a:pPr algn="just">
                        <a:spcAft>
                          <a:spcPts val="0"/>
                        </a:spcAft>
                      </a:pPr>
                      <a:r>
                        <a:rPr lang="zh-CN" sz="2400" kern="100" dirty="0">
                          <a:effectLst/>
                        </a:rPr>
                        <a:t>“一带一路”外国语言与文化系列公共课程</a:t>
                      </a:r>
                      <a:endParaRPr lang="zh-CN" sz="2400" b="1" kern="100" dirty="0">
                        <a:effectLst/>
                        <a:latin typeface="华文仿宋" panose="02010600040101010101" pitchFamily="2" charset="-122"/>
                        <a:ea typeface="华文仿宋" panose="02010600040101010101" pitchFamily="2" charset="-122"/>
                        <a:cs typeface="Arial" panose="020B0604020202020204" pitchFamily="34" charset="0"/>
                      </a:endParaRPr>
                    </a:p>
                  </a:txBody>
                  <a:tcPr marL="68580" marR="68580" marT="0" marB="0"/>
                </a:tc>
                <a:tc>
                  <a:txBody>
                    <a:bodyPr/>
                    <a:lstStyle/>
                    <a:p>
                      <a:pPr algn="just">
                        <a:spcAft>
                          <a:spcPts val="0"/>
                        </a:spcAft>
                      </a:pPr>
                      <a:r>
                        <a:rPr lang="zh-CN" sz="1800" kern="100" dirty="0">
                          <a:effectLst/>
                        </a:rPr>
                        <a:t>一等奖</a:t>
                      </a:r>
                      <a:endParaRPr lang="zh-CN" sz="1800" kern="100" dirty="0">
                        <a:effectLst/>
                        <a:latin typeface="等线" panose="02010600030101010101" pitchFamily="2" charset="-122"/>
                        <a:ea typeface="等线"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0002"/>
                  </a:ext>
                </a:extLst>
              </a:tr>
              <a:tr h="601305">
                <a:tc>
                  <a:txBody>
                    <a:bodyPr/>
                    <a:lstStyle/>
                    <a:p>
                      <a:pPr algn="just">
                        <a:spcAft>
                          <a:spcPts val="0"/>
                        </a:spcAft>
                      </a:pPr>
                      <a:r>
                        <a:rPr lang="zh-CN" sz="2400" kern="100" dirty="0">
                          <a:effectLst/>
                        </a:rPr>
                        <a:t>守正与创新——新文科背景中的法语人才培养模式探索</a:t>
                      </a:r>
                      <a:endParaRPr lang="zh-CN" sz="2400" b="1" kern="100" dirty="0">
                        <a:effectLst/>
                        <a:latin typeface="华文仿宋" panose="02010600040101010101" pitchFamily="2" charset="-122"/>
                        <a:ea typeface="华文仿宋" panose="02010600040101010101" pitchFamily="2" charset="-122"/>
                        <a:cs typeface="Arial" panose="020B0604020202020204" pitchFamily="34" charset="0"/>
                      </a:endParaRPr>
                    </a:p>
                  </a:txBody>
                  <a:tcPr marL="68580" marR="68580" marT="0" marB="0"/>
                </a:tc>
                <a:tc>
                  <a:txBody>
                    <a:bodyPr/>
                    <a:lstStyle/>
                    <a:p>
                      <a:pPr algn="just">
                        <a:spcAft>
                          <a:spcPts val="0"/>
                        </a:spcAft>
                      </a:pPr>
                      <a:r>
                        <a:rPr lang="zh-CN" sz="1800" kern="100" dirty="0">
                          <a:effectLst/>
                        </a:rPr>
                        <a:t>一等奖</a:t>
                      </a:r>
                      <a:endParaRPr lang="zh-CN" sz="1800" kern="100" dirty="0">
                        <a:effectLst/>
                        <a:latin typeface="等线" panose="02010600030101010101" pitchFamily="2" charset="-122"/>
                        <a:ea typeface="等线"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0003"/>
                  </a:ext>
                </a:extLst>
              </a:tr>
              <a:tr h="601305">
                <a:tc>
                  <a:txBody>
                    <a:bodyPr/>
                    <a:lstStyle/>
                    <a:p>
                      <a:pPr algn="just">
                        <a:spcAft>
                          <a:spcPts val="0"/>
                        </a:spcAft>
                      </a:pPr>
                      <a:r>
                        <a:rPr lang="zh-CN" sz="2400" kern="100" dirty="0">
                          <a:effectLst/>
                        </a:rPr>
                        <a:t>卓越人才新培养，精会专能展宏图——卓越人才培养俄语实验班教学探索</a:t>
                      </a:r>
                      <a:endParaRPr lang="zh-CN" sz="2400" b="1" kern="100" dirty="0">
                        <a:effectLst/>
                        <a:latin typeface="华文仿宋" panose="02010600040101010101" pitchFamily="2" charset="-122"/>
                        <a:ea typeface="华文仿宋" panose="02010600040101010101" pitchFamily="2" charset="-122"/>
                        <a:cs typeface="Arial" panose="020B0604020202020204" pitchFamily="34" charset="0"/>
                      </a:endParaRPr>
                    </a:p>
                  </a:txBody>
                  <a:tcPr marL="68580" marR="68580" marT="0" marB="0"/>
                </a:tc>
                <a:tc>
                  <a:txBody>
                    <a:bodyPr/>
                    <a:lstStyle/>
                    <a:p>
                      <a:pPr algn="just">
                        <a:spcAft>
                          <a:spcPts val="0"/>
                        </a:spcAft>
                      </a:pPr>
                      <a:r>
                        <a:rPr lang="zh-CN" sz="1800" kern="100" dirty="0">
                          <a:effectLst/>
                        </a:rPr>
                        <a:t>一等奖</a:t>
                      </a:r>
                      <a:endParaRPr lang="zh-CN" sz="1800" kern="100" dirty="0">
                        <a:effectLst/>
                        <a:latin typeface="等线" panose="02010600030101010101" pitchFamily="2" charset="-122"/>
                        <a:ea typeface="等线"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0004"/>
                  </a:ext>
                </a:extLst>
              </a:tr>
              <a:tr h="601305">
                <a:tc>
                  <a:txBody>
                    <a:bodyPr/>
                    <a:lstStyle/>
                    <a:p>
                      <a:pPr algn="just">
                        <a:spcAft>
                          <a:spcPts val="0"/>
                        </a:spcAft>
                      </a:pPr>
                      <a:r>
                        <a:rPr lang="zh-CN" sz="2400" kern="100" dirty="0">
                          <a:effectLst/>
                        </a:rPr>
                        <a:t>基于</a:t>
                      </a:r>
                      <a:r>
                        <a:rPr lang="en-US" sz="2400" kern="100" dirty="0">
                          <a:effectLst/>
                        </a:rPr>
                        <a:t>SPOC</a:t>
                      </a:r>
                      <a:r>
                        <a:rPr lang="zh-CN" sz="2400" kern="100" dirty="0">
                          <a:effectLst/>
                        </a:rPr>
                        <a:t>和</a:t>
                      </a:r>
                      <a:r>
                        <a:rPr lang="en-US" sz="2400" kern="100" dirty="0">
                          <a:effectLst/>
                        </a:rPr>
                        <a:t>PBL</a:t>
                      </a:r>
                      <a:r>
                        <a:rPr lang="zh-CN" sz="2400" kern="100" dirty="0">
                          <a:effectLst/>
                        </a:rPr>
                        <a:t>的大学英语“英语阅读”课程混合式教学实践</a:t>
                      </a:r>
                      <a:endParaRPr lang="zh-CN" sz="2400" b="1" kern="100" dirty="0">
                        <a:effectLst/>
                        <a:latin typeface="华文仿宋" panose="02010600040101010101" pitchFamily="2" charset="-122"/>
                        <a:ea typeface="华文仿宋" panose="02010600040101010101" pitchFamily="2" charset="-122"/>
                        <a:cs typeface="Arial" panose="020B0604020202020204" pitchFamily="34" charset="0"/>
                      </a:endParaRPr>
                    </a:p>
                  </a:txBody>
                  <a:tcPr marL="68580" marR="68580" marT="0" marB="0"/>
                </a:tc>
                <a:tc>
                  <a:txBody>
                    <a:bodyPr/>
                    <a:lstStyle/>
                    <a:p>
                      <a:pPr algn="just">
                        <a:spcAft>
                          <a:spcPts val="0"/>
                        </a:spcAft>
                      </a:pPr>
                      <a:r>
                        <a:rPr lang="zh-CN" sz="1800" kern="100" dirty="0">
                          <a:effectLst/>
                        </a:rPr>
                        <a:t>二等奖</a:t>
                      </a:r>
                      <a:endParaRPr lang="zh-CN" sz="1800" kern="100" dirty="0">
                        <a:effectLst/>
                        <a:latin typeface="等线" panose="02010600030101010101" pitchFamily="2" charset="-122"/>
                        <a:ea typeface="等线"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0005"/>
                  </a:ext>
                </a:extLst>
              </a:tr>
              <a:tr h="359892">
                <a:tc>
                  <a:txBody>
                    <a:bodyPr/>
                    <a:lstStyle/>
                    <a:p>
                      <a:pPr algn="just">
                        <a:spcAft>
                          <a:spcPts val="0"/>
                        </a:spcAft>
                      </a:pPr>
                      <a:r>
                        <a:rPr lang="zh-CN" sz="2400" kern="100" dirty="0">
                          <a:effectLst/>
                        </a:rPr>
                        <a:t>葡萄牙语文学翻译人才培养创新实践</a:t>
                      </a:r>
                      <a:endParaRPr lang="zh-CN" sz="2400" b="1" kern="100" dirty="0">
                        <a:effectLst/>
                        <a:latin typeface="华文仿宋" panose="02010600040101010101" pitchFamily="2" charset="-122"/>
                        <a:ea typeface="华文仿宋" panose="02010600040101010101" pitchFamily="2" charset="-122"/>
                        <a:cs typeface="Arial" panose="020B0604020202020204" pitchFamily="34" charset="0"/>
                      </a:endParaRPr>
                    </a:p>
                  </a:txBody>
                  <a:tcPr marL="68580" marR="68580" marT="0" marB="0"/>
                </a:tc>
                <a:tc>
                  <a:txBody>
                    <a:bodyPr/>
                    <a:lstStyle/>
                    <a:p>
                      <a:pPr algn="just">
                        <a:spcAft>
                          <a:spcPts val="0"/>
                        </a:spcAft>
                      </a:pPr>
                      <a:r>
                        <a:rPr lang="zh-CN" sz="1800" kern="100" dirty="0">
                          <a:effectLst/>
                        </a:rPr>
                        <a:t>二等奖</a:t>
                      </a:r>
                      <a:endParaRPr lang="zh-CN" sz="1800" kern="100" dirty="0">
                        <a:effectLst/>
                        <a:latin typeface="等线" panose="02010600030101010101" pitchFamily="2" charset="-122"/>
                        <a:ea typeface="等线"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0006"/>
                  </a:ext>
                </a:extLst>
              </a:tr>
              <a:tr h="601305">
                <a:tc>
                  <a:txBody>
                    <a:bodyPr/>
                    <a:lstStyle/>
                    <a:p>
                      <a:pPr algn="just">
                        <a:spcAft>
                          <a:spcPts val="0"/>
                        </a:spcAft>
                      </a:pPr>
                      <a:r>
                        <a:rPr lang="zh-CN" sz="2400" kern="100" dirty="0">
                          <a:effectLst/>
                        </a:rPr>
                        <a:t>北京大学阿拉伯语专业课程集群思政建设</a:t>
                      </a:r>
                      <a:endParaRPr lang="zh-CN" sz="2400" b="1" kern="100" dirty="0">
                        <a:effectLst/>
                        <a:latin typeface="华文仿宋" panose="02010600040101010101" pitchFamily="2" charset="-122"/>
                        <a:ea typeface="华文仿宋" panose="02010600040101010101" pitchFamily="2" charset="-122"/>
                        <a:cs typeface="Arial" panose="020B0604020202020204" pitchFamily="34" charset="0"/>
                      </a:endParaRPr>
                    </a:p>
                  </a:txBody>
                  <a:tcPr marL="68580" marR="68580" marT="0" marB="0"/>
                </a:tc>
                <a:tc>
                  <a:txBody>
                    <a:bodyPr/>
                    <a:lstStyle/>
                    <a:p>
                      <a:pPr algn="just">
                        <a:spcAft>
                          <a:spcPts val="0"/>
                        </a:spcAft>
                      </a:pPr>
                      <a:r>
                        <a:rPr lang="zh-CN" sz="1800" kern="100" dirty="0">
                          <a:effectLst/>
                        </a:rPr>
                        <a:t>二等奖</a:t>
                      </a:r>
                      <a:endParaRPr lang="zh-CN" sz="1800" kern="100" dirty="0">
                        <a:effectLst/>
                        <a:latin typeface="等线" panose="02010600030101010101" pitchFamily="2" charset="-122"/>
                        <a:ea typeface="等线"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0007"/>
                  </a:ext>
                </a:extLst>
              </a:tr>
              <a:tr h="601305">
                <a:tc>
                  <a:txBody>
                    <a:bodyPr/>
                    <a:lstStyle/>
                    <a:p>
                      <a:pPr algn="just">
                        <a:spcAft>
                          <a:spcPts val="0"/>
                        </a:spcAft>
                      </a:pPr>
                      <a:r>
                        <a:rPr lang="zh-CN" sz="2400" kern="100" dirty="0">
                          <a:effectLst/>
                        </a:rPr>
                        <a:t>基于协同教学模式的“韩国</a:t>
                      </a:r>
                      <a:r>
                        <a:rPr lang="en-US" sz="2400" kern="100" dirty="0">
                          <a:effectLst/>
                        </a:rPr>
                        <a:t>(</a:t>
                      </a:r>
                      <a:r>
                        <a:rPr lang="zh-CN" sz="2400" kern="100" dirty="0">
                          <a:effectLst/>
                        </a:rPr>
                        <a:t>朝鲜</a:t>
                      </a:r>
                      <a:r>
                        <a:rPr lang="en-US" sz="2400" kern="100" dirty="0">
                          <a:effectLst/>
                        </a:rPr>
                        <a:t>)</a:t>
                      </a:r>
                      <a:r>
                        <a:rPr lang="zh-CN" sz="2400" kern="100" dirty="0">
                          <a:effectLst/>
                        </a:rPr>
                        <a:t>社会与文化导论”课程教学改革与创新</a:t>
                      </a:r>
                      <a:endParaRPr lang="zh-CN" sz="2400" b="1" kern="100" dirty="0">
                        <a:effectLst/>
                        <a:latin typeface="华文仿宋" panose="02010600040101010101" pitchFamily="2" charset="-122"/>
                        <a:ea typeface="华文仿宋" panose="02010600040101010101" pitchFamily="2" charset="-122"/>
                        <a:cs typeface="Arial" panose="020B0604020202020204" pitchFamily="34" charset="0"/>
                      </a:endParaRPr>
                    </a:p>
                  </a:txBody>
                  <a:tcPr marL="68580" marR="68580" marT="0" marB="0"/>
                </a:tc>
                <a:tc>
                  <a:txBody>
                    <a:bodyPr/>
                    <a:lstStyle/>
                    <a:p>
                      <a:pPr algn="just">
                        <a:spcAft>
                          <a:spcPts val="0"/>
                        </a:spcAft>
                      </a:pPr>
                      <a:r>
                        <a:rPr lang="zh-CN" sz="1800" kern="100" dirty="0">
                          <a:effectLst/>
                        </a:rPr>
                        <a:t>二等奖</a:t>
                      </a:r>
                      <a:endParaRPr lang="zh-CN" sz="1800" kern="100" dirty="0">
                        <a:effectLst/>
                        <a:latin typeface="等线" panose="02010600030101010101" pitchFamily="2" charset="-122"/>
                        <a:ea typeface="等线"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0008"/>
                  </a:ext>
                </a:extLst>
              </a:tr>
              <a:tr h="469463">
                <a:tc>
                  <a:txBody>
                    <a:bodyPr/>
                    <a:lstStyle/>
                    <a:p>
                      <a:pPr algn="just">
                        <a:spcAft>
                          <a:spcPts val="0"/>
                        </a:spcAft>
                      </a:pPr>
                      <a:r>
                        <a:rPr lang="zh-CN" sz="2400" kern="100" dirty="0">
                          <a:effectLst/>
                        </a:rPr>
                        <a:t>新文科视野下德语人才培养模式探索</a:t>
                      </a:r>
                      <a:endParaRPr lang="zh-CN" sz="2400" b="1" kern="100" dirty="0">
                        <a:effectLst/>
                        <a:latin typeface="华文仿宋" panose="02010600040101010101" pitchFamily="2" charset="-122"/>
                        <a:ea typeface="华文仿宋" panose="02010600040101010101" pitchFamily="2" charset="-122"/>
                        <a:cs typeface="Arial" panose="020B0604020202020204" pitchFamily="34" charset="0"/>
                      </a:endParaRPr>
                    </a:p>
                  </a:txBody>
                  <a:tcPr marL="68580" marR="68580" marT="0" marB="0"/>
                </a:tc>
                <a:tc>
                  <a:txBody>
                    <a:bodyPr/>
                    <a:lstStyle/>
                    <a:p>
                      <a:pPr algn="just">
                        <a:spcAft>
                          <a:spcPts val="0"/>
                        </a:spcAft>
                      </a:pPr>
                      <a:r>
                        <a:rPr lang="zh-CN" sz="1800" kern="100" dirty="0">
                          <a:effectLst/>
                        </a:rPr>
                        <a:t>二等奖</a:t>
                      </a:r>
                      <a:endParaRPr lang="zh-CN" sz="1800" kern="100" dirty="0">
                        <a:effectLst/>
                        <a:latin typeface="等线" panose="02010600030101010101" pitchFamily="2" charset="-122"/>
                        <a:ea typeface="等线"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8009391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sz="quarter" idx="13"/>
            <p:extLst>
              <p:ext uri="{D42A27DB-BD31-4B8C-83A1-F6EECF244321}">
                <p14:modId xmlns:p14="http://schemas.microsoft.com/office/powerpoint/2010/main" val="3373855296"/>
              </p:ext>
            </p:extLst>
          </p:nvPr>
        </p:nvGraphicFramePr>
        <p:xfrm>
          <a:off x="689810" y="762750"/>
          <a:ext cx="10363200" cy="4955508"/>
        </p:xfrm>
        <a:graphic>
          <a:graphicData uri="http://schemas.openxmlformats.org/drawingml/2006/table">
            <a:tbl>
              <a:tblPr firstRow="1" bandRow="1">
                <a:tableStyleId>{7DF18680-E054-41AD-8BC1-D1AEF772440D}</a:tableStyleId>
              </a:tblPr>
              <a:tblGrid>
                <a:gridCol w="5181600">
                  <a:extLst>
                    <a:ext uri="{9D8B030D-6E8A-4147-A177-3AD203B41FA5}">
                      <a16:colId xmlns:a16="http://schemas.microsoft.com/office/drawing/2014/main" val="20000"/>
                    </a:ext>
                  </a:extLst>
                </a:gridCol>
                <a:gridCol w="5181600">
                  <a:extLst>
                    <a:ext uri="{9D8B030D-6E8A-4147-A177-3AD203B41FA5}">
                      <a16:colId xmlns:a16="http://schemas.microsoft.com/office/drawing/2014/main" val="20001"/>
                    </a:ext>
                  </a:extLst>
                </a:gridCol>
              </a:tblGrid>
              <a:tr h="1238877">
                <a:tc>
                  <a:txBody>
                    <a:bodyPr/>
                    <a:lstStyle/>
                    <a:p>
                      <a:r>
                        <a:rPr lang="zh-CN" altLang="en-US" sz="3600" dirty="0" smtClean="0"/>
                        <a:t>优秀教学团队</a:t>
                      </a:r>
                      <a:endParaRPr lang="zh-CN" altLang="en-US" sz="3600" dirty="0">
                        <a:latin typeface="华文仿宋" panose="02010600040101010101" pitchFamily="2" charset="-122"/>
                        <a:ea typeface="华文仿宋" panose="02010600040101010101" pitchFamily="2" charset="-122"/>
                      </a:endParaRPr>
                    </a:p>
                  </a:txBody>
                  <a:tcPr/>
                </a:tc>
                <a:tc>
                  <a:txBody>
                    <a:bodyPr/>
                    <a:lstStyle/>
                    <a:p>
                      <a:r>
                        <a:rPr lang="zh-CN" altLang="zh-CN" sz="3600" kern="1200" dirty="0" smtClean="0">
                          <a:effectLst/>
                        </a:rPr>
                        <a:t>英语系</a:t>
                      </a:r>
                      <a:endParaRPr lang="zh-CN" altLang="en-US" sz="3600" dirty="0">
                        <a:latin typeface="华文仿宋" panose="02010600040101010101" pitchFamily="2" charset="-122"/>
                        <a:ea typeface="华文仿宋" panose="02010600040101010101" pitchFamily="2" charset="-122"/>
                      </a:endParaRPr>
                    </a:p>
                  </a:txBody>
                  <a:tcPr/>
                </a:tc>
                <a:extLst>
                  <a:ext uri="{0D108BD9-81ED-4DB2-BD59-A6C34878D82A}">
                    <a16:rowId xmlns:a16="http://schemas.microsoft.com/office/drawing/2014/main" val="10000"/>
                  </a:ext>
                </a:extLst>
              </a:tr>
              <a:tr h="1238877">
                <a:tc>
                  <a:txBody>
                    <a:bodyPr/>
                    <a:lstStyle/>
                    <a:p>
                      <a:r>
                        <a:rPr lang="zh-CN" altLang="en-US" sz="3600" dirty="0" smtClean="0"/>
                        <a:t>教学优秀奖</a:t>
                      </a:r>
                      <a:endParaRPr lang="zh-CN" altLang="en-US" sz="3600" dirty="0">
                        <a:latin typeface="华文仿宋" panose="02010600040101010101" pitchFamily="2" charset="-122"/>
                        <a:ea typeface="华文仿宋" panose="02010600040101010101" pitchFamily="2" charset="-122"/>
                      </a:endParaRPr>
                    </a:p>
                  </a:txBody>
                  <a:tcPr/>
                </a:tc>
                <a:tc>
                  <a:txBody>
                    <a:bodyPr/>
                    <a:lstStyle/>
                    <a:p>
                      <a:r>
                        <a:rPr lang="zh-CN" altLang="zh-CN" sz="3600" kern="1200" dirty="0" smtClean="0">
                          <a:effectLst/>
                        </a:rPr>
                        <a:t>翁家慧、冯利、吴冰冰</a:t>
                      </a:r>
                      <a:endParaRPr lang="zh-CN" altLang="en-US" sz="3600" dirty="0">
                        <a:latin typeface="华文仿宋" panose="02010600040101010101" pitchFamily="2" charset="-122"/>
                        <a:ea typeface="华文仿宋" panose="02010600040101010101" pitchFamily="2" charset="-122"/>
                      </a:endParaRPr>
                    </a:p>
                  </a:txBody>
                  <a:tcPr/>
                </a:tc>
                <a:extLst>
                  <a:ext uri="{0D108BD9-81ED-4DB2-BD59-A6C34878D82A}">
                    <a16:rowId xmlns:a16="http://schemas.microsoft.com/office/drawing/2014/main" val="10001"/>
                  </a:ext>
                </a:extLst>
              </a:tr>
              <a:tr h="1238877">
                <a:tc>
                  <a:txBody>
                    <a:bodyPr/>
                    <a:lstStyle/>
                    <a:p>
                      <a:r>
                        <a:rPr lang="zh-CN" altLang="en-US" sz="3600" dirty="0" smtClean="0"/>
                        <a:t>教学管理</a:t>
                      </a:r>
                      <a:endParaRPr lang="zh-CN" altLang="en-US" sz="3600" dirty="0">
                        <a:latin typeface="华文仿宋" panose="02010600040101010101" pitchFamily="2" charset="-122"/>
                        <a:ea typeface="华文仿宋" panose="02010600040101010101" pitchFamily="2" charset="-122"/>
                      </a:endParaRPr>
                    </a:p>
                  </a:txBody>
                  <a:tcPr/>
                </a:tc>
                <a:tc>
                  <a:txBody>
                    <a:bodyPr/>
                    <a:lstStyle/>
                    <a:p>
                      <a:r>
                        <a:rPr lang="zh-CN" altLang="zh-CN" sz="3600" kern="1200" dirty="0" smtClean="0">
                          <a:effectLst/>
                        </a:rPr>
                        <a:t>李宁</a:t>
                      </a:r>
                      <a:endParaRPr lang="zh-CN" altLang="en-US" sz="3600" dirty="0">
                        <a:latin typeface="华文仿宋" panose="02010600040101010101" pitchFamily="2" charset="-122"/>
                        <a:ea typeface="华文仿宋" panose="02010600040101010101" pitchFamily="2" charset="-122"/>
                      </a:endParaRPr>
                    </a:p>
                  </a:txBody>
                  <a:tcPr/>
                </a:tc>
                <a:extLst>
                  <a:ext uri="{0D108BD9-81ED-4DB2-BD59-A6C34878D82A}">
                    <a16:rowId xmlns:a16="http://schemas.microsoft.com/office/drawing/2014/main" val="10002"/>
                  </a:ext>
                </a:extLst>
              </a:tr>
              <a:tr h="1238877">
                <a:tc gridSpan="2">
                  <a:txBody>
                    <a:bodyPr/>
                    <a:lstStyle/>
                    <a:p>
                      <a:r>
                        <a:rPr lang="zh-CN" altLang="zh-CN" sz="3600" kern="1200" dirty="0" smtClean="0">
                          <a:effectLst/>
                        </a:rPr>
                        <a:t>多名教师在北京市教学基本功大赛获奖</a:t>
                      </a:r>
                      <a:endParaRPr lang="zh-CN" altLang="en-US" sz="3600" dirty="0">
                        <a:latin typeface="华文仿宋" panose="02010600040101010101" pitchFamily="2" charset="-122"/>
                        <a:ea typeface="华文仿宋" panose="02010600040101010101" pitchFamily="2" charset="-122"/>
                      </a:endParaRPr>
                    </a:p>
                  </a:txBody>
                  <a:tcPr/>
                </a:tc>
                <a:tc hMerge="1">
                  <a:txBody>
                    <a:bodyPr/>
                    <a:lstStyle/>
                    <a:p>
                      <a:endParaRPr lang="zh-CN" altLang="en-US" sz="3600" dirty="0">
                        <a:latin typeface="华文仿宋" panose="02010600040101010101" pitchFamily="2" charset="-122"/>
                        <a:ea typeface="华文仿宋" panose="02010600040101010101" pitchFamily="2" charset="-122"/>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395287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5767" y="395957"/>
            <a:ext cx="10364451" cy="1596177"/>
          </a:xfrm>
        </p:spPr>
        <p:txBody>
          <a:bodyPr/>
          <a:lstStyle/>
          <a:p>
            <a:r>
              <a:rPr lang="zh-CN" altLang="en-US" b="1" dirty="0">
                <a:latin typeface="微软雅黑" panose="020B0503020204020204" pitchFamily="34" charset="-122"/>
                <a:ea typeface="微软雅黑" panose="020B0503020204020204" pitchFamily="34" charset="-122"/>
              </a:rPr>
              <a:t>自</a:t>
            </a:r>
            <a:r>
              <a:rPr lang="en-US" altLang="zh-CN" b="1" dirty="0">
                <a:latin typeface="微软雅黑" panose="020B0503020204020204" pitchFamily="34" charset="-122"/>
                <a:ea typeface="微软雅黑" panose="020B0503020204020204" pitchFamily="34" charset="-122"/>
              </a:rPr>
              <a:t>2022</a:t>
            </a:r>
            <a:r>
              <a:rPr lang="zh-CN" altLang="en-US" b="1" dirty="0">
                <a:latin typeface="微软雅黑" panose="020B0503020204020204" pitchFamily="34" charset="-122"/>
                <a:ea typeface="微软雅黑" panose="020B0503020204020204" pitchFamily="34" charset="-122"/>
              </a:rPr>
              <a:t>年起建设了本科论文写作规范</a:t>
            </a:r>
          </a:p>
        </p:txBody>
      </p:sp>
      <p:sp>
        <p:nvSpPr>
          <p:cNvPr id="3" name="内容占位符 2"/>
          <p:cNvSpPr>
            <a:spLocks noGrp="1"/>
          </p:cNvSpPr>
          <p:nvPr>
            <p:ph sz="quarter" idx="13"/>
          </p:nvPr>
        </p:nvSpPr>
        <p:spPr/>
        <p:txBody>
          <a:bodyPr>
            <a:normAutofit/>
          </a:bodyPr>
          <a:lstStyle/>
          <a:p>
            <a:r>
              <a:rPr lang="zh-CN" altLang="en-US" dirty="0">
                <a:ea typeface="微软雅黑" panose="020B0503020204020204" pitchFamily="34" charset="-122"/>
                <a:cs typeface="Arial" panose="020B0604020202020204" pitchFamily="34" charset="0"/>
              </a:rPr>
              <a:t>优秀本科论文</a:t>
            </a:r>
            <a:r>
              <a:rPr lang="en-US" altLang="zh-CN" dirty="0">
                <a:ea typeface="微软雅黑" panose="020B0503020204020204" pitchFamily="34" charset="-122"/>
                <a:cs typeface="Arial" panose="020B0604020202020204" pitchFamily="34" charset="0"/>
              </a:rPr>
              <a:t>——</a:t>
            </a:r>
            <a:r>
              <a:rPr lang="zh-CN" altLang="zh-CN" dirty="0">
                <a:ea typeface="微软雅黑" panose="020B0503020204020204" pitchFamily="34" charset="-122"/>
                <a:cs typeface="Arial" panose="020B0604020202020204" pitchFamily="34" charset="0"/>
              </a:rPr>
              <a:t>阿拉伯语系</a:t>
            </a:r>
            <a:r>
              <a:rPr lang="en-US" altLang="zh-CN" dirty="0">
                <a:ea typeface="微软雅黑" panose="020B0503020204020204" pitchFamily="34" charset="-122"/>
                <a:cs typeface="Arial" panose="020B0604020202020204" pitchFamily="34" charset="0"/>
              </a:rPr>
              <a:t>2017</a:t>
            </a:r>
            <a:r>
              <a:rPr lang="zh-CN" altLang="zh-CN" dirty="0">
                <a:ea typeface="微软雅黑" panose="020B0503020204020204" pitchFamily="34" charset="-122"/>
                <a:cs typeface="Arial" panose="020B0604020202020204" pitchFamily="34" charset="0"/>
              </a:rPr>
              <a:t>级本科生张博桢（指导教师：廉超群）</a:t>
            </a:r>
            <a:endParaRPr lang="en-US" altLang="zh-CN" dirty="0">
              <a:ea typeface="微软雅黑" panose="020B0503020204020204" pitchFamily="34" charset="-122"/>
              <a:cs typeface="Arial" panose="020B0604020202020204" pitchFamily="34" charset="0"/>
            </a:endParaRPr>
          </a:p>
          <a:p>
            <a:r>
              <a:rPr lang="zh-CN" altLang="zh-CN" dirty="0">
                <a:ea typeface="微软雅黑" panose="020B0503020204020204" pitchFamily="34" charset="-122"/>
                <a:cs typeface="Arial" panose="020B0604020202020204" pitchFamily="34" charset="0"/>
              </a:rPr>
              <a:t>各专业多名学生在学术论坛、挑战杯、翻译大赛、征文大赛、演讲比赛、配音大赛、知识竞赛、社会实践等各级各类实践活动中取得优异成绩。</a:t>
            </a:r>
            <a:endParaRPr lang="zh-CN" altLang="en-US" dirty="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9639354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88342" y="1541209"/>
            <a:ext cx="10364451" cy="1990105"/>
          </a:xfrm>
        </p:spPr>
        <p:txBody>
          <a:bodyPr>
            <a:normAutofit/>
          </a:bodyPr>
          <a:lstStyle/>
          <a:p>
            <a:pPr algn="l"/>
            <a:r>
              <a:rPr lang="zh-CN" altLang="zh-CN" sz="2800" dirty="0" smtClean="0">
                <a:latin typeface="微软雅黑" panose="020B0503020204020204" pitchFamily="34" charset="-122"/>
                <a:ea typeface="微软雅黑" panose="020B0503020204020204" pitchFamily="34" charset="-122"/>
              </a:rPr>
              <a:t>国际</a:t>
            </a:r>
            <a:r>
              <a:rPr lang="zh-CN" altLang="zh-CN" sz="2800" dirty="0">
                <a:latin typeface="微软雅黑" panose="020B0503020204020204" pitchFamily="34" charset="-122"/>
                <a:ea typeface="微软雅黑" panose="020B0503020204020204" pitchFamily="34" charset="-122"/>
              </a:rPr>
              <a:t>交流继续推进，疫情期间国际交流未受太多影响，多场线上国际会议召开，多名同学出国交换，多位外籍专家到校上课。国际交流活动有序开展。</a:t>
            </a:r>
            <a:br>
              <a:rPr lang="zh-CN" altLang="zh-CN" sz="2800" dirty="0">
                <a:latin typeface="微软雅黑" panose="020B0503020204020204" pitchFamily="34" charset="-122"/>
                <a:ea typeface="微软雅黑" panose="020B0503020204020204" pitchFamily="34" charset="-122"/>
              </a:rPr>
            </a:br>
            <a:endParaRPr lang="zh-CN" altLang="en-US" sz="2800" dirty="0">
              <a:latin typeface="微软雅黑" panose="020B0503020204020204" pitchFamily="34" charset="-122"/>
              <a:ea typeface="微软雅黑" panose="020B0503020204020204" pitchFamily="34" charset="-122"/>
            </a:endParaRPr>
          </a:p>
        </p:txBody>
      </p:sp>
      <p:sp>
        <p:nvSpPr>
          <p:cNvPr id="3" name="内容占位符 2"/>
          <p:cNvSpPr>
            <a:spLocks noGrp="1"/>
          </p:cNvSpPr>
          <p:nvPr>
            <p:ph sz="quarter" idx="13"/>
          </p:nvPr>
        </p:nvSpPr>
        <p:spPr>
          <a:xfrm>
            <a:off x="780771" y="3008770"/>
            <a:ext cx="10363826" cy="3721767"/>
          </a:xfrm>
        </p:spPr>
        <p:txBody>
          <a:bodyPr>
            <a:normAutofit/>
          </a:bodyPr>
          <a:lstStyle/>
          <a:p>
            <a:r>
              <a:rPr lang="zh-CN" altLang="zh-CN" sz="2800" dirty="0">
                <a:latin typeface="微软雅黑" panose="020B0503020204020204" pitchFamily="34" charset="-122"/>
                <a:ea typeface="微软雅黑" panose="020B0503020204020204" pitchFamily="34" charset="-122"/>
                <a:cs typeface="+mj-cs"/>
              </a:rPr>
              <a:t>面对疫情日趋常态化的新形式，学院支持学生在做好防护准备的情况下，继续到对象国求学，也鼓励学生通过线上渠道进行远距离的交流学习。</a:t>
            </a:r>
            <a:r>
              <a:rPr lang="en-US" altLang="zh-CN" sz="2800" dirty="0">
                <a:latin typeface="微软雅黑" panose="020B0503020204020204" pitchFamily="34" charset="-122"/>
                <a:ea typeface="微软雅黑" panose="020B0503020204020204" pitchFamily="34" charset="-122"/>
                <a:cs typeface="+mj-cs"/>
              </a:rPr>
              <a:t>2021</a:t>
            </a:r>
            <a:r>
              <a:rPr lang="zh-CN" altLang="zh-CN" sz="2800" dirty="0">
                <a:latin typeface="微软雅黑" panose="020B0503020204020204" pitchFamily="34" charset="-122"/>
                <a:ea typeface="微软雅黑" panose="020B0503020204020204" pitchFamily="34" charset="-122"/>
                <a:cs typeface="+mj-cs"/>
              </a:rPr>
              <a:t>年学院共有</a:t>
            </a:r>
            <a:r>
              <a:rPr lang="en-US" altLang="zh-CN" sz="2800" dirty="0">
                <a:solidFill>
                  <a:srgbClr val="FF0000"/>
                </a:solidFill>
                <a:latin typeface="微软雅黑" panose="020B0503020204020204" pitchFamily="34" charset="-122"/>
                <a:ea typeface="微软雅黑" panose="020B0503020204020204" pitchFamily="34" charset="-122"/>
                <a:cs typeface="+mj-cs"/>
              </a:rPr>
              <a:t>57</a:t>
            </a:r>
            <a:r>
              <a:rPr lang="zh-CN" altLang="zh-CN" sz="2800" dirty="0">
                <a:latin typeface="微软雅黑" panose="020B0503020204020204" pitchFamily="34" charset="-122"/>
                <a:ea typeface="微软雅黑" panose="020B0503020204020204" pitchFamily="34" charset="-122"/>
                <a:cs typeface="+mj-cs"/>
              </a:rPr>
              <a:t>名同学通过各种方式进行国际交流，其中线下交换</a:t>
            </a:r>
            <a:r>
              <a:rPr lang="en-US" altLang="zh-CN" sz="2800" dirty="0">
                <a:solidFill>
                  <a:srgbClr val="FF0000"/>
                </a:solidFill>
                <a:latin typeface="微软雅黑" panose="020B0503020204020204" pitchFamily="34" charset="-122"/>
                <a:ea typeface="微软雅黑" panose="020B0503020204020204" pitchFamily="34" charset="-122"/>
                <a:cs typeface="+mj-cs"/>
              </a:rPr>
              <a:t>36</a:t>
            </a:r>
            <a:r>
              <a:rPr lang="zh-CN" altLang="zh-CN" sz="2800" dirty="0">
                <a:latin typeface="微软雅黑" panose="020B0503020204020204" pitchFamily="34" charset="-122"/>
                <a:ea typeface="微软雅黑" panose="020B0503020204020204" pitchFamily="34" charset="-122"/>
                <a:cs typeface="+mj-cs"/>
              </a:rPr>
              <a:t>人，参加国际交流远程网课</a:t>
            </a:r>
            <a:r>
              <a:rPr lang="en-US" altLang="zh-CN" sz="2800" dirty="0">
                <a:solidFill>
                  <a:srgbClr val="FF0000"/>
                </a:solidFill>
                <a:latin typeface="微软雅黑" panose="020B0503020204020204" pitchFamily="34" charset="-122"/>
                <a:ea typeface="微软雅黑" panose="020B0503020204020204" pitchFamily="34" charset="-122"/>
                <a:cs typeface="+mj-cs"/>
              </a:rPr>
              <a:t>19</a:t>
            </a:r>
            <a:r>
              <a:rPr lang="zh-CN" altLang="zh-CN" sz="2800" dirty="0">
                <a:latin typeface="微软雅黑" panose="020B0503020204020204" pitchFamily="34" charset="-122"/>
                <a:ea typeface="微软雅黑" panose="020B0503020204020204" pitchFamily="34" charset="-122"/>
                <a:cs typeface="+mj-cs"/>
              </a:rPr>
              <a:t>人。</a:t>
            </a:r>
            <a:endParaRPr lang="zh-CN" altLang="en-US" sz="2800" dirty="0">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22248648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72707" y="371019"/>
            <a:ext cx="4772130" cy="1596177"/>
          </a:xfrm>
        </p:spPr>
        <p:txBody>
          <a:bodyPr/>
          <a:lstStyle/>
          <a:p>
            <a:r>
              <a:rPr lang="zh-CN" altLang="zh-CN" b="1" dirty="0">
                <a:latin typeface="微软雅黑" panose="020B0503020204020204" pitchFamily="34" charset="-122"/>
                <a:ea typeface="微软雅黑" panose="020B0503020204020204" pitchFamily="34" charset="-122"/>
              </a:rPr>
              <a:t>公共外语教学进展顺利</a:t>
            </a:r>
            <a:endParaRPr lang="zh-CN" altLang="en-US" b="1" dirty="0">
              <a:latin typeface="微软雅黑" panose="020B0503020204020204" pitchFamily="34" charset="-122"/>
              <a:ea typeface="微软雅黑" panose="020B0503020204020204" pitchFamily="34" charset="-122"/>
            </a:endParaRPr>
          </a:p>
        </p:txBody>
      </p:sp>
      <p:sp>
        <p:nvSpPr>
          <p:cNvPr id="3" name="内容占位符 2"/>
          <p:cNvSpPr>
            <a:spLocks noGrp="1"/>
          </p:cNvSpPr>
          <p:nvPr>
            <p:ph sz="quarter" idx="13"/>
          </p:nvPr>
        </p:nvSpPr>
        <p:spPr/>
        <p:txBody>
          <a:bodyPr/>
          <a:lstStyle/>
          <a:p>
            <a:r>
              <a:rPr lang="zh-CN" altLang="zh-CN" dirty="0">
                <a:ea typeface="微软雅黑" panose="020B0503020204020204" pitchFamily="34" charset="-122"/>
                <a:cs typeface="Arial" panose="020B0604020202020204" pitchFamily="34" charset="0"/>
              </a:rPr>
              <a:t>一带一路公共外语课</a:t>
            </a:r>
            <a:r>
              <a:rPr lang="zh-CN" altLang="zh-CN" dirty="0" smtClean="0">
                <a:ea typeface="微软雅黑" panose="020B0503020204020204" pitchFamily="34" charset="-122"/>
                <a:cs typeface="Arial" panose="020B0604020202020204" pitchFamily="34" charset="0"/>
              </a:rPr>
              <a:t>春季学期</a:t>
            </a:r>
            <a:r>
              <a:rPr lang="zh-CN" altLang="en-US" dirty="0" smtClean="0">
                <a:ea typeface="微软雅黑" panose="020B0503020204020204" pitchFamily="34" charset="-122"/>
                <a:cs typeface="Arial" panose="020B0604020202020204" pitchFamily="34" charset="0"/>
              </a:rPr>
              <a:t>：</a:t>
            </a:r>
            <a:r>
              <a:rPr lang="zh-CN" altLang="zh-CN" dirty="0" smtClean="0">
                <a:ea typeface="微软雅黑" panose="020B0503020204020204" pitchFamily="34" charset="-122"/>
                <a:cs typeface="Arial" panose="020B0604020202020204" pitchFamily="34" charset="0"/>
              </a:rPr>
              <a:t>开课</a:t>
            </a:r>
            <a:r>
              <a:rPr lang="en-US" altLang="zh-CN" dirty="0">
                <a:ea typeface="微软雅黑" panose="020B0503020204020204" pitchFamily="34" charset="-122"/>
                <a:cs typeface="Arial" panose="020B0604020202020204" pitchFamily="34" charset="0"/>
              </a:rPr>
              <a:t>14</a:t>
            </a:r>
            <a:r>
              <a:rPr lang="zh-CN" altLang="zh-CN" dirty="0">
                <a:ea typeface="微软雅黑" panose="020B0503020204020204" pitchFamily="34" charset="-122"/>
                <a:cs typeface="Arial" panose="020B0604020202020204" pitchFamily="34" charset="0"/>
              </a:rPr>
              <a:t>个语种</a:t>
            </a:r>
            <a:r>
              <a:rPr lang="en-US" altLang="zh-CN" dirty="0">
                <a:ea typeface="微软雅黑" panose="020B0503020204020204" pitchFamily="34" charset="-122"/>
                <a:cs typeface="Arial" panose="020B0604020202020204" pitchFamily="34" charset="0"/>
              </a:rPr>
              <a:t>18</a:t>
            </a:r>
            <a:r>
              <a:rPr lang="zh-CN" altLang="zh-CN" dirty="0">
                <a:ea typeface="微软雅黑" panose="020B0503020204020204" pitchFamily="34" charset="-122"/>
                <a:cs typeface="Arial" panose="020B0604020202020204" pitchFamily="34" charset="0"/>
              </a:rPr>
              <a:t>个</a:t>
            </a:r>
            <a:r>
              <a:rPr lang="zh-CN" altLang="zh-CN" dirty="0" smtClean="0">
                <a:ea typeface="微软雅黑" panose="020B0503020204020204" pitchFamily="34" charset="-122"/>
                <a:cs typeface="Arial" panose="020B0604020202020204" pitchFamily="34" charset="0"/>
              </a:rPr>
              <a:t>班</a:t>
            </a:r>
            <a:endParaRPr lang="en-US" altLang="zh-CN" dirty="0" smtClean="0">
              <a:ea typeface="微软雅黑" panose="020B0503020204020204" pitchFamily="34" charset="-122"/>
              <a:cs typeface="Arial" panose="020B0604020202020204" pitchFamily="34" charset="0"/>
            </a:endParaRPr>
          </a:p>
          <a:p>
            <a:r>
              <a:rPr lang="zh-CN" altLang="zh-CN" dirty="0">
                <a:ea typeface="微软雅黑" panose="020B0503020204020204" pitchFamily="34" charset="-122"/>
                <a:cs typeface="Arial" panose="020B0604020202020204" pitchFamily="34" charset="0"/>
              </a:rPr>
              <a:t>一带一路公共</a:t>
            </a:r>
            <a:r>
              <a:rPr lang="zh-CN" altLang="en-US" dirty="0">
                <a:ea typeface="微软雅黑" panose="020B0503020204020204" pitchFamily="34" charset="-122"/>
                <a:cs typeface="Arial" panose="020B0604020202020204" pitchFamily="34" charset="0"/>
              </a:rPr>
              <a:t>外语</a:t>
            </a:r>
            <a:r>
              <a:rPr lang="zh-CN" altLang="zh-CN" dirty="0">
                <a:ea typeface="微软雅黑" panose="020B0503020204020204" pitchFamily="34" charset="-122"/>
                <a:cs typeface="Arial" panose="020B0604020202020204" pitchFamily="34" charset="0"/>
              </a:rPr>
              <a:t>课秋季学期</a:t>
            </a:r>
            <a:r>
              <a:rPr lang="zh-CN" altLang="en-US" dirty="0">
                <a:ea typeface="微软雅黑" panose="020B0503020204020204" pitchFamily="34" charset="-122"/>
                <a:cs typeface="Arial" panose="020B0604020202020204" pitchFamily="34" charset="0"/>
              </a:rPr>
              <a:t>：</a:t>
            </a:r>
            <a:r>
              <a:rPr lang="zh-CN" altLang="zh-CN" dirty="0">
                <a:ea typeface="微软雅黑" panose="020B0503020204020204" pitchFamily="34" charset="-122"/>
                <a:cs typeface="Arial" panose="020B0604020202020204" pitchFamily="34" charset="0"/>
              </a:rPr>
              <a:t>开课</a:t>
            </a:r>
            <a:r>
              <a:rPr lang="en-US" altLang="zh-CN" dirty="0">
                <a:ea typeface="微软雅黑" panose="020B0503020204020204" pitchFamily="34" charset="-122"/>
                <a:cs typeface="Arial" panose="020B0604020202020204" pitchFamily="34" charset="0"/>
              </a:rPr>
              <a:t>8</a:t>
            </a:r>
            <a:r>
              <a:rPr lang="zh-CN" altLang="zh-CN" dirty="0">
                <a:ea typeface="微软雅黑" panose="020B0503020204020204" pitchFamily="34" charset="-122"/>
                <a:cs typeface="Arial" panose="020B0604020202020204" pitchFamily="34" charset="0"/>
              </a:rPr>
              <a:t>个语种</a:t>
            </a:r>
            <a:r>
              <a:rPr lang="en-US" altLang="zh-CN" dirty="0">
                <a:ea typeface="微软雅黑" panose="020B0503020204020204" pitchFamily="34" charset="-122"/>
                <a:cs typeface="Arial" panose="020B0604020202020204" pitchFamily="34" charset="0"/>
              </a:rPr>
              <a:t>9</a:t>
            </a:r>
            <a:r>
              <a:rPr lang="zh-CN" altLang="zh-CN" dirty="0">
                <a:ea typeface="微软雅黑" panose="020B0503020204020204" pitchFamily="34" charset="-122"/>
                <a:cs typeface="Arial" panose="020B0604020202020204" pitchFamily="34" charset="0"/>
              </a:rPr>
              <a:t>个</a:t>
            </a:r>
            <a:r>
              <a:rPr lang="zh-CN" altLang="zh-CN" dirty="0" smtClean="0">
                <a:ea typeface="微软雅黑" panose="020B0503020204020204" pitchFamily="34" charset="-122"/>
                <a:cs typeface="Arial" panose="020B0604020202020204" pitchFamily="34" charset="0"/>
              </a:rPr>
              <a:t>班</a:t>
            </a:r>
            <a:endParaRPr lang="en-US" altLang="zh-CN" dirty="0" smtClean="0">
              <a:ea typeface="微软雅黑" panose="020B0503020204020204" pitchFamily="34" charset="-122"/>
              <a:cs typeface="Arial" panose="020B0604020202020204" pitchFamily="34" charset="0"/>
            </a:endParaRPr>
          </a:p>
          <a:p>
            <a:r>
              <a:rPr lang="zh-CN" altLang="zh-CN" dirty="0">
                <a:ea typeface="微软雅黑" panose="020B0503020204020204" pitchFamily="34" charset="-122"/>
                <a:cs typeface="Arial" panose="020B0604020202020204" pitchFamily="34" charset="0"/>
              </a:rPr>
              <a:t>全校所有本科生全部纳入大学英语模块化弹性制学分选课系统中，不再有差别对待或单独开班</a:t>
            </a:r>
            <a:r>
              <a:rPr lang="zh-CN" altLang="zh-CN" dirty="0" smtClean="0">
                <a:ea typeface="微软雅黑" panose="020B0503020204020204" pitchFamily="34" charset="-122"/>
                <a:cs typeface="Arial" panose="020B0604020202020204" pitchFamily="34" charset="0"/>
              </a:rPr>
              <a:t>。</a:t>
            </a:r>
            <a:endParaRPr lang="en-US" altLang="zh-CN" dirty="0" smtClean="0">
              <a:ea typeface="微软雅黑" panose="020B0503020204020204" pitchFamily="34" charset="-122"/>
              <a:cs typeface="Arial" panose="020B0604020202020204" pitchFamily="34" charset="0"/>
            </a:endParaRPr>
          </a:p>
          <a:p>
            <a:r>
              <a:rPr lang="zh-CN" altLang="zh-CN" dirty="0">
                <a:ea typeface="微软雅黑" panose="020B0503020204020204" pitchFamily="34" charset="-122"/>
                <a:cs typeface="Arial" panose="020B0604020202020204" pitchFamily="34" charset="0"/>
              </a:rPr>
              <a:t>本部大学英语教学计划与医学部公共英语教学培养计划实行并轨</a:t>
            </a:r>
            <a:endParaRPr lang="zh-CN" altLang="en-US" dirty="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9578012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6452" y="404271"/>
            <a:ext cx="5395585" cy="1181426"/>
          </a:xfrm>
        </p:spPr>
        <p:txBody>
          <a:bodyPr/>
          <a:lstStyle/>
          <a:p>
            <a:r>
              <a:rPr lang="zh-CN" altLang="zh-CN" b="1" dirty="0">
                <a:latin typeface="微软雅黑" panose="020B0503020204020204" pitchFamily="34" charset="-122"/>
                <a:ea typeface="微软雅黑" panose="020B0503020204020204" pitchFamily="34" charset="-122"/>
              </a:rPr>
              <a:t>交叉学科、复合人才培养</a:t>
            </a:r>
            <a:endParaRPr lang="zh-CN" altLang="en-US" b="1" dirty="0">
              <a:latin typeface="微软雅黑" panose="020B0503020204020204" pitchFamily="34" charset="-122"/>
              <a:ea typeface="微软雅黑" panose="020B0503020204020204" pitchFamily="34" charset="-122"/>
            </a:endParaRPr>
          </a:p>
        </p:txBody>
      </p:sp>
      <p:sp>
        <p:nvSpPr>
          <p:cNvPr id="3" name="内容占位符 2"/>
          <p:cNvSpPr>
            <a:spLocks noGrp="1"/>
          </p:cNvSpPr>
          <p:nvPr>
            <p:ph sz="quarter" idx="13"/>
          </p:nvPr>
        </p:nvSpPr>
        <p:spPr/>
        <p:txBody>
          <a:bodyPr/>
          <a:lstStyle/>
          <a:p>
            <a:r>
              <a:rPr lang="zh-CN" altLang="zh-CN" dirty="0">
                <a:ea typeface="微软雅黑" panose="020B0503020204020204" pitchFamily="34" charset="-122"/>
                <a:cs typeface="Arial" panose="020B0604020202020204" pitchFamily="34" charset="0"/>
              </a:rPr>
              <a:t>卓越外语人才实验班项目。已招收六个</a:t>
            </a:r>
            <a:r>
              <a:rPr lang="zh-CN" altLang="zh-CN" dirty="0" smtClean="0">
                <a:ea typeface="微软雅黑" panose="020B0503020204020204" pitchFamily="34" charset="-122"/>
                <a:cs typeface="Arial" panose="020B0604020202020204" pitchFamily="34" charset="0"/>
              </a:rPr>
              <a:t>语种</a:t>
            </a:r>
            <a:r>
              <a:rPr lang="zh-CN" altLang="en-US" dirty="0" smtClean="0">
                <a:ea typeface="微软雅黑" panose="020B0503020204020204" pitchFamily="34" charset="-122"/>
                <a:cs typeface="Arial" panose="020B0604020202020204" pitchFamily="34" charset="0"/>
              </a:rPr>
              <a:t>；</a:t>
            </a:r>
            <a:r>
              <a:rPr lang="en-US" altLang="zh-CN" dirty="0">
                <a:latin typeface="微软雅黑" panose="020B0503020204020204" pitchFamily="34" charset="-122"/>
                <a:cs typeface="Arial" panose="020B0604020202020204" pitchFamily="34" charset="0"/>
              </a:rPr>
              <a:t>8</a:t>
            </a:r>
            <a:r>
              <a:rPr lang="zh-CN" altLang="zh-CN" dirty="0">
                <a:ea typeface="微软雅黑" panose="020B0503020204020204" pitchFamily="34" charset="-122"/>
                <a:cs typeface="Arial" panose="020B0604020202020204" pitchFamily="34" charset="0"/>
              </a:rPr>
              <a:t>名同学</a:t>
            </a:r>
            <a:r>
              <a:rPr lang="zh-CN" altLang="zh-CN" dirty="0" smtClean="0">
                <a:ea typeface="微软雅黑" panose="020B0503020204020204" pitchFamily="34" charset="-122"/>
                <a:cs typeface="Arial" panose="020B0604020202020204" pitchFamily="34" charset="0"/>
              </a:rPr>
              <a:t>顺利</a:t>
            </a:r>
            <a:r>
              <a:rPr lang="zh-CN" altLang="en-US" dirty="0" smtClean="0">
                <a:ea typeface="微软雅黑" panose="020B0503020204020204" pitchFamily="34" charset="-122"/>
                <a:cs typeface="Arial" panose="020B0604020202020204" pitchFamily="34" charset="0"/>
              </a:rPr>
              <a:t>结业</a:t>
            </a:r>
            <a:r>
              <a:rPr lang="zh-CN" altLang="zh-CN" dirty="0" smtClean="0">
                <a:ea typeface="微软雅黑" panose="020B0503020204020204" pitchFamily="34" charset="-122"/>
                <a:cs typeface="Arial" panose="020B0604020202020204" pitchFamily="34" charset="0"/>
              </a:rPr>
              <a:t>，国内</a:t>
            </a:r>
            <a:r>
              <a:rPr lang="zh-CN" altLang="zh-CN" dirty="0">
                <a:ea typeface="微软雅黑" panose="020B0503020204020204" pitchFamily="34" charset="-122"/>
                <a:cs typeface="Arial" panose="020B0604020202020204" pitchFamily="34" charset="0"/>
              </a:rPr>
              <a:t>或国外继续</a:t>
            </a:r>
            <a:r>
              <a:rPr lang="zh-CN" altLang="zh-CN" dirty="0" smtClean="0">
                <a:ea typeface="微软雅黑" panose="020B0503020204020204" pitchFamily="34" charset="-122"/>
                <a:cs typeface="Arial" panose="020B0604020202020204" pitchFamily="34" charset="0"/>
              </a:rPr>
              <a:t>深造</a:t>
            </a:r>
            <a:endParaRPr lang="en-US" altLang="zh-CN" dirty="0" smtClean="0">
              <a:ea typeface="微软雅黑" panose="020B0503020204020204" pitchFamily="34" charset="-122"/>
              <a:cs typeface="Arial" panose="020B0604020202020204" pitchFamily="34" charset="0"/>
            </a:endParaRPr>
          </a:p>
          <a:p>
            <a:r>
              <a:rPr lang="zh-CN" altLang="zh-CN" dirty="0">
                <a:ea typeface="微软雅黑" panose="020B0503020204020204" pitchFamily="34" charset="-122"/>
                <a:cs typeface="Arial" panose="020B0604020202020204" pitchFamily="34" charset="0"/>
              </a:rPr>
              <a:t>外国语言与外国历史（含考古）跨学科项目</a:t>
            </a:r>
            <a:r>
              <a:rPr lang="zh-CN" altLang="zh-CN" dirty="0" smtClean="0">
                <a:ea typeface="微软雅黑" panose="020B0503020204020204" pitchFamily="34" charset="-122"/>
                <a:cs typeface="Arial" panose="020B0604020202020204" pitchFamily="34" charset="0"/>
              </a:rPr>
              <a:t>，毕业</a:t>
            </a:r>
            <a:r>
              <a:rPr lang="en-US" altLang="zh-CN" dirty="0">
                <a:ea typeface="微软雅黑" panose="020B0503020204020204" pitchFamily="34" charset="-122"/>
                <a:cs typeface="Arial" panose="020B0604020202020204" pitchFamily="34" charset="0"/>
              </a:rPr>
              <a:t>11</a:t>
            </a:r>
            <a:r>
              <a:rPr lang="zh-CN" altLang="zh-CN" dirty="0">
                <a:ea typeface="微软雅黑" panose="020B0503020204020204" pitchFamily="34" charset="-122"/>
                <a:cs typeface="Arial" panose="020B0604020202020204" pitchFamily="34" charset="0"/>
              </a:rPr>
              <a:t>人。多名</a:t>
            </a:r>
            <a:r>
              <a:rPr lang="zh-CN" altLang="zh-CN" dirty="0" smtClean="0">
                <a:ea typeface="微软雅黑" panose="020B0503020204020204" pitchFamily="34" charset="-122"/>
                <a:cs typeface="Arial" panose="020B0604020202020204" pitchFamily="34" charset="0"/>
              </a:rPr>
              <a:t>同学获得</a:t>
            </a:r>
            <a:r>
              <a:rPr lang="zh-CN" altLang="zh-CN" dirty="0">
                <a:ea typeface="微软雅黑" panose="020B0503020204020204" pitchFamily="34" charset="-122"/>
                <a:cs typeface="Arial" panose="020B0604020202020204" pitchFamily="34" charset="0"/>
              </a:rPr>
              <a:t>直博</a:t>
            </a:r>
            <a:r>
              <a:rPr lang="zh-CN" altLang="zh-CN" dirty="0" smtClean="0">
                <a:ea typeface="微软雅黑" panose="020B0503020204020204" pitchFamily="34" charset="-122"/>
                <a:cs typeface="Arial" panose="020B0604020202020204" pitchFamily="34" charset="0"/>
              </a:rPr>
              <a:t>资格</a:t>
            </a:r>
            <a:endParaRPr lang="en-US" altLang="zh-CN" dirty="0" smtClean="0">
              <a:ea typeface="微软雅黑" panose="020B0503020204020204" pitchFamily="34" charset="-122"/>
              <a:cs typeface="Arial" panose="020B0604020202020204" pitchFamily="34" charset="0"/>
            </a:endParaRPr>
          </a:p>
          <a:p>
            <a:endParaRPr lang="en-US" altLang="zh-CN" dirty="0" smtClean="0">
              <a:ea typeface="微软雅黑" panose="020B0503020204020204" pitchFamily="34" charset="-122"/>
              <a:cs typeface="Arial" panose="020B0604020202020204" pitchFamily="34" charset="0"/>
            </a:endParaRPr>
          </a:p>
          <a:p>
            <a:endParaRPr lang="zh-CN" altLang="en-US" dirty="0"/>
          </a:p>
        </p:txBody>
      </p:sp>
    </p:spTree>
    <p:extLst>
      <p:ext uri="{BB962C8B-B14F-4D97-AF65-F5344CB8AC3E}">
        <p14:creationId xmlns:p14="http://schemas.microsoft.com/office/powerpoint/2010/main" val="14593326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39456" y="337768"/>
            <a:ext cx="7964218" cy="1596177"/>
          </a:xfrm>
        </p:spPr>
        <p:txBody>
          <a:bodyPr/>
          <a:lstStyle/>
          <a:p>
            <a:r>
              <a:rPr lang="zh-CN" altLang="en-US" b="1" dirty="0">
                <a:latin typeface="微软雅黑" panose="020B0503020204020204" pitchFamily="34" charset="-122"/>
                <a:ea typeface="微软雅黑" panose="020B0503020204020204" pitchFamily="34" charset="-122"/>
              </a:rPr>
              <a:t>加强专业外语建设，培养更多国家栋梁</a:t>
            </a:r>
          </a:p>
        </p:txBody>
      </p:sp>
      <p:sp>
        <p:nvSpPr>
          <p:cNvPr id="3" name="内容占位符 2"/>
          <p:cNvSpPr>
            <a:spLocks noGrp="1"/>
          </p:cNvSpPr>
          <p:nvPr>
            <p:ph sz="quarter" idx="13"/>
          </p:nvPr>
        </p:nvSpPr>
        <p:spPr>
          <a:xfrm>
            <a:off x="980276" y="1510881"/>
            <a:ext cx="10363826" cy="3424107"/>
          </a:xfrm>
        </p:spPr>
        <p:txBody>
          <a:bodyPr>
            <a:noAutofit/>
          </a:bodyPr>
          <a:lstStyle/>
          <a:p>
            <a:r>
              <a:rPr lang="zh-CN" altLang="zh-CN" sz="3200" dirty="0">
                <a:ea typeface="微软雅黑" panose="020B0503020204020204" pitchFamily="34" charset="-122"/>
                <a:cs typeface="Arial" panose="020B0604020202020204" pitchFamily="34" charset="0"/>
              </a:rPr>
              <a:t>加强本科专业建设，在新文科背景下培养国家需求人才要求下，力求守正创新，以加强思想教育为引领，以培养为国家建设服务人才为目标，形成中国外语教学引领体系。培养掌握国际话语权，为中国发声，发中国声音的专业外语人才，发挥北京大学综合性大学全专业教育的优势，使我们培养的人才成为语言专业，学科专长，业务精湛，思想正确，为国服务的引领性人才。</a:t>
            </a:r>
            <a:endParaRPr lang="zh-CN" altLang="en-US" sz="3200" dirty="0"/>
          </a:p>
        </p:txBody>
      </p:sp>
    </p:spTree>
    <p:extLst>
      <p:ext uri="{BB962C8B-B14F-4D97-AF65-F5344CB8AC3E}">
        <p14:creationId xmlns:p14="http://schemas.microsoft.com/office/powerpoint/2010/main" val="33702849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1761" y="349804"/>
            <a:ext cx="3849418" cy="1596177"/>
          </a:xfrm>
        </p:spPr>
        <p:txBody>
          <a:bodyPr/>
          <a:lstStyle/>
          <a:p>
            <a:r>
              <a:rPr lang="zh-CN" altLang="en-US" b="1" dirty="0">
                <a:latin typeface="微软雅黑" panose="020B0503020204020204" pitchFamily="34" charset="-122"/>
                <a:ea typeface="微软雅黑" panose="020B0503020204020204" pitchFamily="34" charset="-122"/>
              </a:rPr>
              <a:t>加强学科融合</a:t>
            </a:r>
          </a:p>
        </p:txBody>
      </p:sp>
      <p:sp>
        <p:nvSpPr>
          <p:cNvPr id="3" name="内容占位符 2"/>
          <p:cNvSpPr>
            <a:spLocks noGrp="1"/>
          </p:cNvSpPr>
          <p:nvPr>
            <p:ph sz="quarter" idx="13"/>
          </p:nvPr>
        </p:nvSpPr>
        <p:spPr>
          <a:xfrm>
            <a:off x="913775" y="1147893"/>
            <a:ext cx="10363826" cy="4851854"/>
          </a:xfrm>
        </p:spPr>
        <p:txBody>
          <a:bodyPr>
            <a:noAutofit/>
          </a:bodyPr>
          <a:lstStyle/>
          <a:p>
            <a:r>
              <a:rPr lang="zh-CN" altLang="en-US" sz="3200" dirty="0" smtClean="0">
                <a:latin typeface="微软雅黑" panose="020B0503020204020204" pitchFamily="34" charset="-122"/>
                <a:ea typeface="微软雅黑" panose="020B0503020204020204" pitchFamily="34" charset="-122"/>
              </a:rPr>
              <a:t>在现有外国</a:t>
            </a:r>
            <a:r>
              <a:rPr lang="zh-CN" altLang="en-US" sz="3200" dirty="0">
                <a:latin typeface="微软雅黑" panose="020B0503020204020204" pitchFamily="34" charset="-122"/>
                <a:ea typeface="微软雅黑" panose="020B0503020204020204" pitchFamily="34" charset="-122"/>
              </a:rPr>
              <a:t>语言与外国</a:t>
            </a:r>
            <a:r>
              <a:rPr lang="zh-CN" altLang="en-US" sz="3200" dirty="0" smtClean="0">
                <a:latin typeface="微软雅黑" panose="020B0503020204020204" pitchFamily="34" charset="-122"/>
                <a:ea typeface="微软雅黑" panose="020B0503020204020204" pitchFamily="34" charset="-122"/>
              </a:rPr>
              <a:t>历史（考古）方向</a:t>
            </a:r>
            <a:r>
              <a:rPr lang="zh-CN" altLang="en-US" sz="3200" dirty="0">
                <a:latin typeface="微软雅黑" panose="020B0503020204020204" pitchFamily="34" charset="-122"/>
                <a:ea typeface="微软雅黑" panose="020B0503020204020204" pitchFamily="34" charset="-122"/>
              </a:rPr>
              <a:t>，目前正在建设的</a:t>
            </a:r>
            <a:r>
              <a:rPr lang="zh-CN" altLang="en-US" sz="3200" dirty="0" smtClean="0">
                <a:latin typeface="微软雅黑" panose="020B0503020204020204" pitchFamily="34" charset="-122"/>
                <a:ea typeface="微软雅黑" panose="020B0503020204020204" pitchFamily="34" charset="-122"/>
              </a:rPr>
              <a:t>有：</a:t>
            </a:r>
            <a:endParaRPr lang="en-US" altLang="zh-CN" sz="32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外国</a:t>
            </a:r>
            <a:r>
              <a:rPr lang="zh-CN" altLang="en-US" sz="3200" dirty="0">
                <a:latin typeface="微软雅黑" panose="020B0503020204020204" pitchFamily="34" charset="-122"/>
                <a:ea typeface="微软雅黑" panose="020B0503020204020204" pitchFamily="34" charset="-122"/>
              </a:rPr>
              <a:t>语言与国际传播</a:t>
            </a:r>
            <a:r>
              <a:rPr lang="zh-CN" altLang="en-US" sz="3200" dirty="0" smtClean="0">
                <a:latin typeface="微软雅黑" panose="020B0503020204020204" pitchFamily="34" charset="-122"/>
                <a:ea typeface="微软雅黑" panose="020B0503020204020204" pitchFamily="34" charset="-122"/>
              </a:rPr>
              <a:t>项目；</a:t>
            </a:r>
            <a:endParaRPr lang="en-US" altLang="zh-CN" sz="32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外国</a:t>
            </a:r>
            <a:r>
              <a:rPr lang="zh-CN" altLang="en-US" sz="3200" dirty="0">
                <a:latin typeface="微软雅黑" panose="020B0503020204020204" pitchFamily="34" charset="-122"/>
                <a:ea typeface="微软雅黑" panose="020B0503020204020204" pitchFamily="34" charset="-122"/>
              </a:rPr>
              <a:t>语言与国际法律</a:t>
            </a:r>
            <a:r>
              <a:rPr lang="zh-CN" altLang="en-US" sz="3200" dirty="0" smtClean="0">
                <a:latin typeface="微软雅黑" panose="020B0503020204020204" pitchFamily="34" charset="-122"/>
                <a:ea typeface="微软雅黑" panose="020B0503020204020204" pitchFamily="34" charset="-122"/>
              </a:rPr>
              <a:t>项目；</a:t>
            </a:r>
            <a:endParaRPr lang="en-US" altLang="zh-CN" sz="32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中文</a:t>
            </a:r>
            <a:r>
              <a:rPr lang="en-US" altLang="zh-CN" sz="3200" dirty="0">
                <a:latin typeface="微软雅黑" panose="020B0503020204020204" pitchFamily="34" charset="-122"/>
                <a:ea typeface="微软雅黑" panose="020B0503020204020204" pitchFamily="34" charset="-122"/>
              </a:rPr>
              <a:t>-</a:t>
            </a:r>
            <a:r>
              <a:rPr lang="zh-CN" altLang="en-US" sz="3200" dirty="0">
                <a:latin typeface="微软雅黑" panose="020B0503020204020204" pitchFamily="34" charset="-122"/>
                <a:ea typeface="微软雅黑" panose="020B0503020204020204" pitchFamily="34" charset="-122"/>
              </a:rPr>
              <a:t>英文杰出人才联合培养</a:t>
            </a:r>
            <a:r>
              <a:rPr lang="zh-CN" altLang="en-US" sz="3200" dirty="0" smtClean="0">
                <a:latin typeface="微软雅黑" panose="020B0503020204020204" pitchFamily="34" charset="-122"/>
                <a:ea typeface="微软雅黑" panose="020B0503020204020204" pitchFamily="34" charset="-122"/>
              </a:rPr>
              <a:t>项目；</a:t>
            </a:r>
            <a:endParaRPr lang="en-US" altLang="zh-CN" sz="32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古典语文学</a:t>
            </a:r>
            <a:r>
              <a:rPr lang="en-US" altLang="zh-CN" sz="3200" dirty="0" smtClean="0">
                <a:latin typeface="微软雅黑" panose="020B0503020204020204" pitchFamily="34" charset="-122"/>
                <a:ea typeface="微软雅黑" panose="020B0503020204020204" pitchFamily="34" charset="-122"/>
              </a:rPr>
              <a:t>——</a:t>
            </a:r>
            <a:r>
              <a:rPr lang="zh-CN" altLang="en-US" sz="3200" dirty="0" smtClean="0">
                <a:latin typeface="微软雅黑" panose="020B0503020204020204" pitchFamily="34" charset="-122"/>
                <a:ea typeface="微软雅黑" panose="020B0503020204020204" pitchFamily="34" charset="-122"/>
              </a:rPr>
              <a:t>古典印度学项目；</a:t>
            </a:r>
            <a:endParaRPr lang="en-US" altLang="zh-CN" sz="32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国别</a:t>
            </a:r>
            <a:r>
              <a:rPr lang="zh-CN" altLang="en-US" sz="3200" dirty="0">
                <a:latin typeface="微软雅黑" panose="020B0503020204020204" pitchFamily="34" charset="-122"/>
                <a:ea typeface="微软雅黑" panose="020B0503020204020204" pitchFamily="34" charset="-122"/>
              </a:rPr>
              <a:t>和区域研究项目</a:t>
            </a:r>
          </a:p>
        </p:txBody>
      </p:sp>
    </p:spTree>
    <p:extLst>
      <p:ext uri="{BB962C8B-B14F-4D97-AF65-F5344CB8AC3E}">
        <p14:creationId xmlns:p14="http://schemas.microsoft.com/office/powerpoint/2010/main" val="35876818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62494" y="1210809"/>
            <a:ext cx="10401993" cy="4154984"/>
          </a:xfrm>
          <a:prstGeom prst="rect">
            <a:avLst/>
          </a:prstGeom>
        </p:spPr>
        <p:txBody>
          <a:bodyPr wrap="square">
            <a:spAutoFit/>
          </a:bodyPr>
          <a:lstStyle/>
          <a:p>
            <a:r>
              <a:rPr lang="zh-CN" altLang="en-US" sz="4000" dirty="0" smtClean="0">
                <a:solidFill>
                  <a:srgbClr val="FF0000"/>
                </a:solidFill>
              </a:rPr>
              <a:t>闵雪飞</a:t>
            </a:r>
            <a:endParaRPr lang="en-US" altLang="zh-CN" sz="4000" dirty="0" smtClean="0">
              <a:solidFill>
                <a:srgbClr val="FF0000"/>
              </a:solidFill>
            </a:endParaRPr>
          </a:p>
          <a:p>
            <a:r>
              <a:rPr lang="zh-CN" altLang="en-US" sz="3200" dirty="0" smtClean="0"/>
              <a:t>专业</a:t>
            </a:r>
            <a:r>
              <a:rPr lang="zh-CN" altLang="en-US" sz="3200" dirty="0"/>
              <a:t>选修课程分类开设带来了很多好处，学生对自主选择负责，容易激发积极性，教师也可以增加课堂难度，提高课堂容量。</a:t>
            </a:r>
            <a:r>
              <a:rPr lang="en-US" altLang="zh-CN" sz="3200" dirty="0"/>
              <a:t>2020</a:t>
            </a:r>
            <a:r>
              <a:rPr lang="zh-CN" altLang="en-US" sz="3200" dirty="0"/>
              <a:t>年，葡语专业开设了</a:t>
            </a:r>
            <a:r>
              <a:rPr lang="en-US" altLang="zh-CN" sz="3200" dirty="0"/>
              <a:t>《</a:t>
            </a:r>
            <a:r>
              <a:rPr lang="zh-CN" altLang="en-US" sz="3200" dirty="0"/>
              <a:t>文学翻译</a:t>
            </a:r>
            <a:r>
              <a:rPr lang="en-US" altLang="zh-CN" sz="3200" dirty="0"/>
              <a:t>》</a:t>
            </a:r>
            <a:r>
              <a:rPr lang="zh-CN" altLang="en-US" sz="3200" dirty="0"/>
              <a:t>课程，有</a:t>
            </a:r>
            <a:r>
              <a:rPr lang="en-US" altLang="zh-CN" sz="3200" dirty="0"/>
              <a:t>8</a:t>
            </a:r>
            <a:r>
              <a:rPr lang="zh-CN" altLang="en-US" sz="3200" dirty="0"/>
              <a:t>位同学选课，课堂作业经过任课教师修改，作为</a:t>
            </a:r>
            <a:r>
              <a:rPr lang="zh-CN" altLang="en-US" sz="3200" dirty="0">
                <a:solidFill>
                  <a:srgbClr val="FF0000"/>
                </a:solidFill>
              </a:rPr>
              <a:t>译著出版</a:t>
            </a:r>
            <a:r>
              <a:rPr lang="zh-CN" altLang="en-US" sz="3200" dirty="0"/>
              <a:t>。如果这门课是必修课，一定无法达成同样的效果，因为总有一些不喜欢文学的学生，教师为了迁就他们，只能降低难度。</a:t>
            </a:r>
          </a:p>
        </p:txBody>
      </p:sp>
    </p:spTree>
    <p:extLst>
      <p:ext uri="{BB962C8B-B14F-4D97-AF65-F5344CB8AC3E}">
        <p14:creationId xmlns:p14="http://schemas.microsoft.com/office/powerpoint/2010/main" val="37408569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183774" y="238184"/>
            <a:ext cx="4281054" cy="5710304"/>
          </a:xfr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114" y="448886"/>
            <a:ext cx="2289159" cy="4671753"/>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9398" y="238184"/>
            <a:ext cx="2592974" cy="5291783"/>
          </a:xfrm>
          <a:prstGeom prst="rect">
            <a:avLst/>
          </a:prstGeom>
        </p:spPr>
      </p:pic>
    </p:spTree>
    <p:extLst>
      <p:ext uri="{BB962C8B-B14F-4D97-AF65-F5344CB8AC3E}">
        <p14:creationId xmlns:p14="http://schemas.microsoft.com/office/powerpoint/2010/main" val="3201604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15011" y="443949"/>
            <a:ext cx="3516909" cy="1596177"/>
          </a:xfrm>
        </p:spPr>
        <p:txBody>
          <a:bodyPr/>
          <a:lstStyle/>
          <a:p>
            <a:r>
              <a:rPr lang="zh-CN" altLang="en-US" b="1" dirty="0" smtClean="0">
                <a:latin typeface="微软雅黑" panose="020B0503020204020204" pitchFamily="34" charset="-122"/>
                <a:ea typeface="微软雅黑" panose="020B0503020204020204" pitchFamily="34" charset="-122"/>
              </a:rPr>
              <a:t>本科生基本情况</a:t>
            </a:r>
            <a:endParaRPr lang="zh-CN" altLang="en-US" b="1" dirty="0">
              <a:latin typeface="微软雅黑" panose="020B0503020204020204" pitchFamily="34" charset="-122"/>
              <a:ea typeface="微软雅黑" panose="020B0503020204020204" pitchFamily="34" charset="-122"/>
            </a:endParaRPr>
          </a:p>
        </p:txBody>
      </p:sp>
      <p:graphicFrame>
        <p:nvGraphicFramePr>
          <p:cNvPr id="4" name="内容占位符 3"/>
          <p:cNvGraphicFramePr>
            <a:graphicFrameLocks noGrp="1"/>
          </p:cNvGraphicFramePr>
          <p:nvPr>
            <p:ph sz="quarter" idx="13"/>
            <p:extLst>
              <p:ext uri="{D42A27DB-BD31-4B8C-83A1-F6EECF244321}">
                <p14:modId xmlns:p14="http://schemas.microsoft.com/office/powerpoint/2010/main" val="4041282746"/>
              </p:ext>
            </p:extLst>
          </p:nvPr>
        </p:nvGraphicFramePr>
        <p:xfrm>
          <a:off x="914400" y="2366963"/>
          <a:ext cx="10363200" cy="2560320"/>
        </p:xfrm>
        <a:graphic>
          <a:graphicData uri="http://schemas.openxmlformats.org/drawingml/2006/table">
            <a:tbl>
              <a:tblPr firstRow="1" bandRow="1">
                <a:tableStyleId>{7DF18680-E054-41AD-8BC1-D1AEF772440D}</a:tableStyleId>
              </a:tblPr>
              <a:tblGrid>
                <a:gridCol w="1252603">
                  <a:extLst>
                    <a:ext uri="{9D8B030D-6E8A-4147-A177-3AD203B41FA5}">
                      <a16:colId xmlns:a16="http://schemas.microsoft.com/office/drawing/2014/main" val="20000"/>
                    </a:ext>
                  </a:extLst>
                </a:gridCol>
                <a:gridCol w="1052186">
                  <a:extLst>
                    <a:ext uri="{9D8B030D-6E8A-4147-A177-3AD203B41FA5}">
                      <a16:colId xmlns:a16="http://schemas.microsoft.com/office/drawing/2014/main" val="20001"/>
                    </a:ext>
                  </a:extLst>
                </a:gridCol>
                <a:gridCol w="1778696">
                  <a:extLst>
                    <a:ext uri="{9D8B030D-6E8A-4147-A177-3AD203B41FA5}">
                      <a16:colId xmlns:a16="http://schemas.microsoft.com/office/drawing/2014/main" val="20002"/>
                    </a:ext>
                  </a:extLst>
                </a:gridCol>
                <a:gridCol w="2254685">
                  <a:extLst>
                    <a:ext uri="{9D8B030D-6E8A-4147-A177-3AD203B41FA5}">
                      <a16:colId xmlns:a16="http://schemas.microsoft.com/office/drawing/2014/main" val="20003"/>
                    </a:ext>
                  </a:extLst>
                </a:gridCol>
                <a:gridCol w="4025030">
                  <a:extLst>
                    <a:ext uri="{9D8B030D-6E8A-4147-A177-3AD203B41FA5}">
                      <a16:colId xmlns:a16="http://schemas.microsoft.com/office/drawing/2014/main" val="20004"/>
                    </a:ext>
                  </a:extLst>
                </a:gridCol>
              </a:tblGrid>
              <a:tr h="370840">
                <a:tc>
                  <a:txBody>
                    <a:bodyPr/>
                    <a:lstStyle/>
                    <a:p>
                      <a:r>
                        <a:rPr lang="zh-CN" altLang="en-US" dirty="0" smtClean="0"/>
                        <a:t>学生总数</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200" dirty="0" smtClean="0">
                          <a:effectLst/>
                        </a:rPr>
                        <a:t>805</a:t>
                      </a:r>
                      <a:endParaRPr lang="zh-CN" altLang="en-US" dirty="0" smtClean="0"/>
                    </a:p>
                    <a:p>
                      <a:endParaRPr lang="zh-CN" altLang="en-US" dirty="0"/>
                    </a:p>
                  </a:txBody>
                  <a:tcPr/>
                </a:tc>
                <a:tc>
                  <a:txBody>
                    <a:bodyPr/>
                    <a:lstStyle/>
                    <a:p>
                      <a:endParaRPr lang="zh-CN" altLang="en-US" dirty="0"/>
                    </a:p>
                  </a:txBody>
                  <a:tcPr/>
                </a:tc>
                <a:tc>
                  <a:txBody>
                    <a:bodyPr/>
                    <a:lstStyle/>
                    <a:p>
                      <a:endParaRPr lang="zh-CN" altLang="en-US" dirty="0"/>
                    </a:p>
                  </a:txBody>
                  <a:tcPr/>
                </a:tc>
                <a:tc rowSpan="5">
                  <a:txBody>
                    <a:bodyPr/>
                    <a:lstStyle/>
                    <a:p>
                      <a:r>
                        <a:rPr lang="en-US" altLang="zh-CN" sz="1800" kern="1200" dirty="0" smtClean="0">
                          <a:effectLst/>
                        </a:rPr>
                        <a:t>2021</a:t>
                      </a:r>
                      <a:r>
                        <a:rPr lang="zh-CN" altLang="zh-CN" sz="1800" kern="1200" dirty="0" smtClean="0">
                          <a:effectLst/>
                        </a:rPr>
                        <a:t>年辅修共毕业</a:t>
                      </a:r>
                      <a:r>
                        <a:rPr lang="en-US" altLang="zh-CN" sz="1800" kern="1200" dirty="0" smtClean="0">
                          <a:effectLst/>
                        </a:rPr>
                        <a:t>9</a:t>
                      </a:r>
                      <a:r>
                        <a:rPr lang="zh-CN" altLang="zh-CN" sz="1800" kern="1200" dirty="0" smtClean="0">
                          <a:effectLst/>
                        </a:rPr>
                        <a:t>人</a:t>
                      </a:r>
                      <a:endParaRPr lang="en-US" altLang="zh-CN" sz="1800" kern="1200" dirty="0" smtClean="0">
                        <a:effectLst/>
                      </a:endParaRPr>
                    </a:p>
                    <a:p>
                      <a:endParaRPr lang="en-US" altLang="zh-CN" sz="1800" kern="1200" dirty="0" smtClean="0">
                        <a:effectLst/>
                      </a:endParaRPr>
                    </a:p>
                    <a:p>
                      <a:endParaRPr lang="en-US" altLang="zh-CN" sz="1800" kern="1200" dirty="0" smtClean="0">
                        <a:effectLst/>
                      </a:endParaRPr>
                    </a:p>
                    <a:p>
                      <a:r>
                        <a:rPr lang="zh-CN" altLang="zh-CN" sz="1800" kern="1200" dirty="0" smtClean="0">
                          <a:effectLst/>
                        </a:rPr>
                        <a:t>英语</a:t>
                      </a:r>
                      <a:r>
                        <a:rPr lang="en-US" altLang="zh-CN" sz="1800" kern="1200" dirty="0" smtClean="0">
                          <a:effectLst/>
                        </a:rPr>
                        <a:t>1</a:t>
                      </a:r>
                      <a:r>
                        <a:rPr lang="zh-CN" altLang="zh-CN" sz="1800" kern="1200" dirty="0" smtClean="0">
                          <a:effectLst/>
                        </a:rPr>
                        <a:t>人</a:t>
                      </a:r>
                      <a:endParaRPr lang="en-US" altLang="zh-CN" sz="1800" kern="1200" dirty="0" smtClean="0">
                        <a:effectLst/>
                      </a:endParaRPr>
                    </a:p>
                    <a:p>
                      <a:r>
                        <a:rPr lang="zh-CN" altLang="zh-CN" sz="1800" kern="1200" dirty="0" smtClean="0">
                          <a:effectLst/>
                        </a:rPr>
                        <a:t>法语</a:t>
                      </a:r>
                      <a:r>
                        <a:rPr lang="en-US" altLang="zh-CN" sz="1800" kern="1200" dirty="0" smtClean="0">
                          <a:effectLst/>
                        </a:rPr>
                        <a:t>1</a:t>
                      </a:r>
                      <a:r>
                        <a:rPr lang="zh-CN" altLang="zh-CN" sz="1800" kern="1200" dirty="0" smtClean="0">
                          <a:effectLst/>
                        </a:rPr>
                        <a:t>人</a:t>
                      </a:r>
                      <a:endParaRPr lang="en-US" altLang="zh-CN" sz="1800" kern="1200" dirty="0" smtClean="0">
                        <a:effectLst/>
                      </a:endParaRPr>
                    </a:p>
                    <a:p>
                      <a:r>
                        <a:rPr lang="zh-CN" altLang="zh-CN" sz="1800" kern="1200" dirty="0" smtClean="0">
                          <a:effectLst/>
                        </a:rPr>
                        <a:t>俄语</a:t>
                      </a:r>
                      <a:r>
                        <a:rPr lang="en-US" altLang="zh-CN" sz="1800" kern="1200" dirty="0" smtClean="0">
                          <a:effectLst/>
                        </a:rPr>
                        <a:t>1</a:t>
                      </a:r>
                      <a:r>
                        <a:rPr lang="zh-CN" altLang="zh-CN" sz="1800" kern="1200" dirty="0" smtClean="0">
                          <a:effectLst/>
                        </a:rPr>
                        <a:t>人</a:t>
                      </a:r>
                      <a:endParaRPr lang="en-US" altLang="zh-CN" sz="1800" kern="1200" dirty="0" smtClean="0">
                        <a:effectLst/>
                      </a:endParaRPr>
                    </a:p>
                    <a:p>
                      <a:r>
                        <a:rPr lang="zh-CN" altLang="zh-CN" sz="1800" kern="1200" dirty="0" smtClean="0">
                          <a:effectLst/>
                        </a:rPr>
                        <a:t>阿拉伯语</a:t>
                      </a:r>
                      <a:r>
                        <a:rPr lang="en-US" altLang="zh-CN" sz="1800" kern="1200" dirty="0" smtClean="0">
                          <a:effectLst/>
                        </a:rPr>
                        <a:t>1</a:t>
                      </a:r>
                      <a:r>
                        <a:rPr lang="zh-CN" altLang="zh-CN" sz="1800" kern="1200" dirty="0" smtClean="0">
                          <a:effectLst/>
                        </a:rPr>
                        <a:t>人</a:t>
                      </a:r>
                      <a:endParaRPr lang="en-US" altLang="zh-CN" sz="1800" kern="1200" dirty="0" smtClean="0">
                        <a:effectLst/>
                      </a:endParaRPr>
                    </a:p>
                    <a:p>
                      <a:r>
                        <a:rPr lang="zh-CN" altLang="zh-CN" sz="1800" kern="1200" dirty="0" smtClean="0">
                          <a:effectLst/>
                        </a:rPr>
                        <a:t>印地语</a:t>
                      </a:r>
                      <a:r>
                        <a:rPr lang="en-US" altLang="zh-CN" sz="1800" kern="1200" dirty="0" smtClean="0">
                          <a:effectLst/>
                        </a:rPr>
                        <a:t>1</a:t>
                      </a:r>
                      <a:r>
                        <a:rPr lang="zh-CN" altLang="zh-CN" sz="1800" kern="1200" dirty="0" smtClean="0">
                          <a:effectLst/>
                        </a:rPr>
                        <a:t>人</a:t>
                      </a:r>
                      <a:endParaRPr lang="en-US" altLang="zh-CN" sz="1800" kern="1200" dirty="0" smtClean="0">
                        <a:effectLst/>
                      </a:endParaRPr>
                    </a:p>
                    <a:p>
                      <a:r>
                        <a:rPr lang="zh-CN" altLang="zh-CN" sz="1800" kern="1200" dirty="0" smtClean="0">
                          <a:effectLst/>
                        </a:rPr>
                        <a:t>日语</a:t>
                      </a:r>
                      <a:r>
                        <a:rPr lang="en-US" altLang="zh-CN" sz="1800" kern="1200" dirty="0" smtClean="0">
                          <a:effectLst/>
                        </a:rPr>
                        <a:t>4</a:t>
                      </a:r>
                      <a:r>
                        <a:rPr lang="zh-CN" altLang="zh-CN" sz="1800" kern="1200" dirty="0" smtClean="0">
                          <a:effectLst/>
                        </a:rPr>
                        <a:t>人</a:t>
                      </a:r>
                      <a:endParaRPr lang="zh-CN" altLang="en-US" dirty="0">
                        <a:solidFill>
                          <a:srgbClr val="FFC000"/>
                        </a:solidFill>
                      </a:endParaRPr>
                    </a:p>
                  </a:txBody>
                  <a:tcPr/>
                </a:tc>
                <a:extLst>
                  <a:ext uri="{0D108BD9-81ED-4DB2-BD59-A6C34878D82A}">
                    <a16:rowId xmlns:a16="http://schemas.microsoft.com/office/drawing/2014/main" val="10000"/>
                  </a:ext>
                </a:extLst>
              </a:tr>
              <a:tr h="400036">
                <a:tc>
                  <a:txBody>
                    <a:bodyPr/>
                    <a:lstStyle/>
                    <a:p>
                      <a:r>
                        <a:rPr lang="zh-CN" altLang="en-US" dirty="0" smtClean="0"/>
                        <a:t>招生</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207</a:t>
                      </a:r>
                      <a:endParaRPr lang="zh-CN" altLang="en-US" dirty="0"/>
                    </a:p>
                  </a:txBody>
                  <a:tcPr/>
                </a:tc>
                <a:tc>
                  <a:txBody>
                    <a:bodyPr/>
                    <a:lstStyle/>
                    <a:p>
                      <a:r>
                        <a:rPr lang="zh-CN" altLang="en-US" dirty="0" smtClean="0"/>
                        <a:t>毕业</a:t>
                      </a:r>
                      <a:endParaRPr lang="zh-CN" altLang="en-US" dirty="0"/>
                    </a:p>
                  </a:txBody>
                  <a:tcPr/>
                </a:tc>
                <a:tc>
                  <a:txBody>
                    <a:bodyPr/>
                    <a:lstStyle/>
                    <a:p>
                      <a:r>
                        <a:rPr lang="en-US" altLang="zh-CN" sz="1800" kern="1200" dirty="0" smtClean="0">
                          <a:effectLst/>
                        </a:rPr>
                        <a:t>181</a:t>
                      </a:r>
                      <a:r>
                        <a:rPr lang="zh-CN" altLang="zh-CN" sz="1800" kern="1200" dirty="0" smtClean="0">
                          <a:effectLst/>
                        </a:rPr>
                        <a:t>人</a:t>
                      </a:r>
                      <a:endParaRPr lang="zh-CN" altLang="en-US" dirty="0">
                        <a:solidFill>
                          <a:srgbClr val="FF0000"/>
                        </a:solidFill>
                      </a:endParaRPr>
                    </a:p>
                  </a:txBody>
                  <a:tcPr/>
                </a:tc>
                <a:tc vMerge="1">
                  <a:txBody>
                    <a:bodyPr/>
                    <a:lstStyle/>
                    <a:p>
                      <a:endParaRPr lang="zh-CN" altLang="en-US" dirty="0"/>
                    </a:p>
                  </a:txBody>
                  <a:tcPr/>
                </a:tc>
                <a:extLst>
                  <a:ext uri="{0D108BD9-81ED-4DB2-BD59-A6C34878D82A}">
                    <a16:rowId xmlns:a16="http://schemas.microsoft.com/office/drawing/2014/main" val="10001"/>
                  </a:ext>
                </a:extLst>
              </a:tr>
              <a:tr h="370840">
                <a:tc>
                  <a:txBody>
                    <a:bodyPr/>
                    <a:lstStyle/>
                    <a:p>
                      <a:r>
                        <a:rPr lang="zh-CN" altLang="zh-CN" sz="1800" kern="1200" dirty="0" smtClean="0">
                          <a:effectLst/>
                        </a:rPr>
                        <a:t>保送生</a:t>
                      </a:r>
                      <a:endParaRPr lang="zh-CN" altLang="en-US" dirty="0">
                        <a:solidFill>
                          <a:srgbClr val="FF0000"/>
                        </a:solidFill>
                      </a:endParaRPr>
                    </a:p>
                  </a:txBody>
                  <a:tcPr/>
                </a:tc>
                <a:tc>
                  <a:txBody>
                    <a:bodyPr/>
                    <a:lstStyle/>
                    <a:p>
                      <a:r>
                        <a:rPr lang="en-US" altLang="zh-CN" sz="1800" kern="1200" dirty="0" smtClean="0">
                          <a:effectLst/>
                        </a:rPr>
                        <a:t>72</a:t>
                      </a:r>
                      <a:r>
                        <a:rPr lang="zh-CN" altLang="zh-CN" sz="1800" kern="1200" dirty="0" smtClean="0">
                          <a:effectLst/>
                        </a:rPr>
                        <a:t>人</a:t>
                      </a:r>
                      <a:endParaRPr lang="zh-CN" altLang="en-US" b="0" dirty="0"/>
                    </a:p>
                  </a:txBody>
                  <a:tcPr/>
                </a:tc>
                <a:tc>
                  <a:txBody>
                    <a:bodyPr/>
                    <a:lstStyle/>
                    <a:p>
                      <a:r>
                        <a:rPr lang="zh-CN" altLang="zh-CN" sz="1800" kern="1200" dirty="0" smtClean="0">
                          <a:effectLst/>
                        </a:rPr>
                        <a:t>结业</a:t>
                      </a:r>
                      <a:endParaRPr lang="zh-CN" altLang="en-US" dirty="0">
                        <a:solidFill>
                          <a:srgbClr val="00B05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200" dirty="0" smtClean="0">
                          <a:effectLst/>
                        </a:rPr>
                        <a:t>2</a:t>
                      </a:r>
                      <a:r>
                        <a:rPr lang="zh-CN" altLang="zh-CN" sz="1800" kern="1200" dirty="0" smtClean="0">
                          <a:effectLst/>
                        </a:rPr>
                        <a:t>人</a:t>
                      </a:r>
                      <a:endParaRPr lang="zh-CN" altLang="en-US" dirty="0">
                        <a:solidFill>
                          <a:srgbClr val="00B050"/>
                        </a:solidFill>
                      </a:endParaRPr>
                    </a:p>
                  </a:txBody>
                  <a:tcPr/>
                </a:tc>
                <a:tc vMerge="1">
                  <a:txBody>
                    <a:bodyPr/>
                    <a:lstStyle/>
                    <a:p>
                      <a:endParaRPr lang="zh-CN" altLang="en-US" dirty="0"/>
                    </a:p>
                  </a:txBody>
                  <a:tcPr/>
                </a:tc>
                <a:extLst>
                  <a:ext uri="{0D108BD9-81ED-4DB2-BD59-A6C34878D82A}">
                    <a16:rowId xmlns:a16="http://schemas.microsoft.com/office/drawing/2014/main" val="10002"/>
                  </a:ext>
                </a:extLst>
              </a:tr>
              <a:tr h="370840">
                <a:tc>
                  <a:txBody>
                    <a:bodyPr/>
                    <a:lstStyle/>
                    <a:p>
                      <a:r>
                        <a:rPr lang="zh-CN" altLang="zh-CN" sz="1800" kern="1200" dirty="0" smtClean="0">
                          <a:effectLst/>
                        </a:rPr>
                        <a:t>港澳学生</a:t>
                      </a:r>
                      <a:endParaRPr lang="zh-CN" altLang="en-US" dirty="0">
                        <a:solidFill>
                          <a:srgbClr val="FF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200" dirty="0" smtClean="0">
                          <a:effectLst/>
                        </a:rPr>
                        <a:t>2</a:t>
                      </a:r>
                      <a:endParaRPr lang="zh-CN" altLang="en-US" dirty="0">
                        <a:solidFill>
                          <a:srgbClr val="FF0000"/>
                        </a:solidFill>
                      </a:endParaRPr>
                    </a:p>
                  </a:txBody>
                  <a:tcPr/>
                </a:tc>
                <a:tc>
                  <a:txBody>
                    <a:bodyPr/>
                    <a:lstStyle/>
                    <a:p>
                      <a:r>
                        <a:rPr lang="zh-CN" altLang="zh-CN" sz="1800" kern="1200" dirty="0" smtClean="0">
                          <a:effectLst/>
                        </a:rPr>
                        <a:t>大专毕业</a:t>
                      </a:r>
                      <a:endParaRPr lang="zh-CN" altLang="en-US" dirty="0">
                        <a:solidFill>
                          <a:srgbClr val="00B050"/>
                        </a:solidFill>
                      </a:endParaRPr>
                    </a:p>
                  </a:txBody>
                  <a:tcPr/>
                </a:tc>
                <a:tc>
                  <a:txBody>
                    <a:bodyPr/>
                    <a:lstStyle/>
                    <a:p>
                      <a:r>
                        <a:rPr lang="en-US" altLang="zh-CN" sz="1800" kern="1200" dirty="0" smtClean="0">
                          <a:effectLst/>
                        </a:rPr>
                        <a:t>1</a:t>
                      </a:r>
                      <a:r>
                        <a:rPr lang="zh-CN" altLang="zh-CN" sz="1800" kern="1200" dirty="0" smtClean="0">
                          <a:effectLst/>
                        </a:rPr>
                        <a:t>人</a:t>
                      </a:r>
                      <a:endParaRPr lang="zh-CN" altLang="en-US" dirty="0">
                        <a:solidFill>
                          <a:srgbClr val="00B050"/>
                        </a:solidFill>
                      </a:endParaRPr>
                    </a:p>
                  </a:txBody>
                  <a:tcPr/>
                </a:tc>
                <a:tc vMerge="1">
                  <a:txBody>
                    <a:bodyPr/>
                    <a:lstStyle/>
                    <a:p>
                      <a:endParaRPr lang="zh-CN" altLang="en-US" dirty="0"/>
                    </a:p>
                  </a:txBody>
                  <a:tcPr/>
                </a:tc>
                <a:extLst>
                  <a:ext uri="{0D108BD9-81ED-4DB2-BD59-A6C34878D82A}">
                    <a16:rowId xmlns:a16="http://schemas.microsoft.com/office/drawing/2014/main" val="10003"/>
                  </a:ext>
                </a:extLst>
              </a:tr>
              <a:tr h="370840">
                <a:tc>
                  <a:txBody>
                    <a:bodyPr/>
                    <a:lstStyle/>
                    <a:p>
                      <a:r>
                        <a:rPr lang="zh-CN" altLang="zh-CN" sz="1800" kern="1200" dirty="0" smtClean="0">
                          <a:effectLst/>
                        </a:rPr>
                        <a:t>少数民族</a:t>
                      </a:r>
                      <a:endParaRPr lang="zh-CN" altLang="en-US" dirty="0">
                        <a:solidFill>
                          <a:srgbClr val="FF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200" dirty="0" smtClean="0">
                          <a:effectLst/>
                        </a:rPr>
                        <a:t>14</a:t>
                      </a:r>
                      <a:endParaRPr lang="zh-CN" altLang="en-US" dirty="0" smtClean="0"/>
                    </a:p>
                    <a:p>
                      <a:endParaRPr lang="zh-CN" altLang="en-US" dirty="0">
                        <a:solidFill>
                          <a:srgbClr val="FF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kern="1200" dirty="0" smtClean="0">
                          <a:effectLst/>
                        </a:rPr>
                        <a:t>毕业无学位</a:t>
                      </a:r>
                      <a:endParaRPr lang="zh-CN" altLang="en-US" dirty="0" smtClean="0"/>
                    </a:p>
                    <a:p>
                      <a:endParaRPr lang="zh-CN" altLang="en-US" dirty="0">
                        <a:solidFill>
                          <a:srgbClr val="00B050"/>
                        </a:solidFill>
                      </a:endParaRPr>
                    </a:p>
                  </a:txBody>
                  <a:tcPr/>
                </a:tc>
                <a:tc>
                  <a:txBody>
                    <a:bodyPr/>
                    <a:lstStyle/>
                    <a:p>
                      <a:r>
                        <a:rPr lang="en-US" altLang="zh-CN" sz="1800" kern="1200" dirty="0" smtClean="0">
                          <a:effectLst/>
                        </a:rPr>
                        <a:t>1</a:t>
                      </a:r>
                      <a:r>
                        <a:rPr lang="zh-CN" altLang="zh-CN" sz="1800" kern="1200" dirty="0" smtClean="0">
                          <a:effectLst/>
                        </a:rPr>
                        <a:t>人</a:t>
                      </a:r>
                      <a:endParaRPr lang="zh-CN" altLang="en-US" dirty="0">
                        <a:solidFill>
                          <a:srgbClr val="00B050"/>
                        </a:solidFill>
                      </a:endParaRPr>
                    </a:p>
                  </a:txBody>
                  <a:tcPr/>
                </a:tc>
                <a:tc vMerge="1">
                  <a:txBody>
                    <a:bodyPr/>
                    <a:lstStyle/>
                    <a:p>
                      <a:endParaRPr lang="zh-CN" alt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959923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703" y="402387"/>
            <a:ext cx="2777076" cy="1065904"/>
          </a:xfrm>
        </p:spPr>
        <p:txBody>
          <a:bodyPr/>
          <a:lstStyle/>
          <a:p>
            <a:r>
              <a:rPr lang="zh-CN" altLang="en-US" b="1" dirty="0">
                <a:latin typeface="微软雅黑" panose="020B0503020204020204" pitchFamily="34" charset="-122"/>
                <a:ea typeface="微软雅黑" panose="020B0503020204020204" pitchFamily="34" charset="-122"/>
              </a:rPr>
              <a:t>卓越班项目</a:t>
            </a:r>
            <a:br>
              <a:rPr lang="zh-CN" altLang="en-US" b="1" dirty="0">
                <a:latin typeface="微软雅黑" panose="020B0503020204020204" pitchFamily="34" charset="-122"/>
                <a:ea typeface="微软雅黑" panose="020B0503020204020204" pitchFamily="34" charset="-122"/>
              </a:rPr>
            </a:br>
            <a:endParaRPr lang="zh-CN" altLang="en-US" b="1" dirty="0">
              <a:latin typeface="微软雅黑" panose="020B0503020204020204" pitchFamily="34" charset="-122"/>
              <a:ea typeface="微软雅黑" panose="020B0503020204020204" pitchFamily="34" charset="-122"/>
            </a:endParaRPr>
          </a:p>
        </p:txBody>
      </p:sp>
      <p:sp>
        <p:nvSpPr>
          <p:cNvPr id="3" name="内容占位符 2"/>
          <p:cNvSpPr>
            <a:spLocks noGrp="1"/>
          </p:cNvSpPr>
          <p:nvPr>
            <p:ph sz="quarter" idx="13"/>
          </p:nvPr>
        </p:nvSpPr>
        <p:spPr>
          <a:xfrm>
            <a:off x="913775" y="1684422"/>
            <a:ext cx="10363826" cy="3424107"/>
          </a:xfrm>
        </p:spPr>
        <p:txBody>
          <a:bodyPr/>
          <a:lstStyle/>
          <a:p>
            <a:r>
              <a:rPr lang="zh-CN" altLang="en-US" dirty="0" smtClean="0">
                <a:latin typeface="微软雅黑" panose="020B0503020204020204" pitchFamily="34" charset="-122"/>
                <a:ea typeface="微软雅黑" panose="020B0503020204020204" pitchFamily="34" charset="-122"/>
              </a:rPr>
              <a:t>增加朝鲜语（韩国语）</a:t>
            </a:r>
            <a:endParaRPr lang="en-US" altLang="zh-CN" dirty="0" smtClean="0">
              <a:latin typeface="微软雅黑" panose="020B0503020204020204" pitchFamily="34" charset="-122"/>
              <a:ea typeface="微软雅黑" panose="020B0503020204020204" pitchFamily="34" charset="-122"/>
            </a:endParaRPr>
          </a:p>
          <a:p>
            <a:r>
              <a:rPr lang="zh-CN" altLang="en-US" dirty="0" smtClean="0">
                <a:latin typeface="微软雅黑" panose="020B0503020204020204" pitchFamily="34" charset="-122"/>
                <a:ea typeface="微软雅黑" panose="020B0503020204020204" pitchFamily="34" charset="-122"/>
              </a:rPr>
              <a:t>东南亚关键语言建设</a:t>
            </a:r>
            <a:endParaRPr lang="en-US" altLang="zh-CN" dirty="0" smtClean="0">
              <a:latin typeface="微软雅黑" panose="020B0503020204020204" pitchFamily="34" charset="-122"/>
              <a:ea typeface="微软雅黑" panose="020B0503020204020204" pitchFamily="34" charset="-122"/>
            </a:endParaRPr>
          </a:p>
          <a:p>
            <a:r>
              <a:rPr lang="zh-CN" altLang="en-US" dirty="0" smtClean="0">
                <a:latin typeface="微软雅黑" panose="020B0503020204020204" pitchFamily="34" charset="-122"/>
                <a:ea typeface="微软雅黑" panose="020B0503020204020204" pitchFamily="34" charset="-122"/>
              </a:rPr>
              <a:t>加强本科研究项目</a:t>
            </a:r>
            <a:endParaRPr lang="en-US" altLang="zh-CN" dirty="0" smtClean="0">
              <a:latin typeface="微软雅黑" panose="020B0503020204020204" pitchFamily="34" charset="-122"/>
              <a:ea typeface="微软雅黑" panose="020B0503020204020204" pitchFamily="34" charset="-122"/>
            </a:endParaRPr>
          </a:p>
          <a:p>
            <a:r>
              <a:rPr lang="zh-CN" altLang="en-US" dirty="0" smtClean="0">
                <a:latin typeface="微软雅黑" panose="020B0503020204020204" pitchFamily="34" charset="-122"/>
                <a:ea typeface="微软雅黑" panose="020B0503020204020204" pitchFamily="34" charset="-122"/>
              </a:rPr>
              <a:t>增加学生实践机会</a:t>
            </a: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812366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3324" y="395957"/>
            <a:ext cx="5071389" cy="1596177"/>
          </a:xfrm>
        </p:spPr>
        <p:txBody>
          <a:bodyPr/>
          <a:lstStyle/>
          <a:p>
            <a:r>
              <a:rPr lang="zh-CN" altLang="en-US" b="1" dirty="0">
                <a:latin typeface="微软雅黑" panose="020B0503020204020204" pitchFamily="34" charset="-122"/>
                <a:ea typeface="微软雅黑" panose="020B0503020204020204" pitchFamily="34" charset="-122"/>
              </a:rPr>
              <a:t>劳动教育与外语实践课</a:t>
            </a:r>
          </a:p>
        </p:txBody>
      </p:sp>
      <p:sp>
        <p:nvSpPr>
          <p:cNvPr id="3" name="内容占位符 2"/>
          <p:cNvSpPr>
            <a:spLocks noGrp="1"/>
          </p:cNvSpPr>
          <p:nvPr>
            <p:ph sz="quarter" idx="13"/>
          </p:nvPr>
        </p:nvSpPr>
        <p:spPr>
          <a:xfrm>
            <a:off x="947025" y="1569070"/>
            <a:ext cx="10363826" cy="3424107"/>
          </a:xfrm>
        </p:spPr>
        <p:txBody>
          <a:bodyPr/>
          <a:lstStyle/>
          <a:p>
            <a:pPr>
              <a:spcAft>
                <a:spcPts val="0"/>
              </a:spcAft>
            </a:pPr>
            <a:r>
              <a:rPr lang="zh-CN" altLang="zh-CN" dirty="0">
                <a:latin typeface="微软雅黑" panose="020B0503020204020204" pitchFamily="34" charset="-122"/>
                <a:ea typeface="微软雅黑" panose="020B0503020204020204" pitchFamily="34" charset="-122"/>
              </a:rPr>
              <a:t>（一）外语应用劳动理论教育模块（</a:t>
            </a:r>
            <a:r>
              <a:rPr lang="en-US" altLang="zh-CN" dirty="0">
                <a:latin typeface="微软雅黑" panose="020B0503020204020204" pitchFamily="34" charset="-122"/>
                <a:ea typeface="微软雅黑" panose="020B0503020204020204" pitchFamily="34" charset="-122"/>
              </a:rPr>
              <a:t>2</a:t>
            </a:r>
            <a:r>
              <a:rPr lang="zh-CN" altLang="zh-CN" dirty="0">
                <a:latin typeface="微软雅黑" panose="020B0503020204020204" pitchFamily="34" charset="-122"/>
                <a:ea typeface="微软雅黑" panose="020B0503020204020204" pitchFamily="34" charset="-122"/>
              </a:rPr>
              <a:t>学时）</a:t>
            </a:r>
          </a:p>
          <a:p>
            <a:pPr>
              <a:spcAft>
                <a:spcPts val="0"/>
              </a:spcAft>
            </a:pPr>
            <a:r>
              <a:rPr lang="zh-CN" altLang="zh-CN" dirty="0">
                <a:latin typeface="微软雅黑" panose="020B0503020204020204" pitchFamily="34" charset="-122"/>
                <a:ea typeface="微软雅黑" panose="020B0503020204020204" pitchFamily="34" charset="-122"/>
              </a:rPr>
              <a:t>外国语学院自成立之初服务社会密切相关，现当代更有多名学者积极参与国家服务与建设，用自己的外语专长知识，服务国家，实现价值。学院拟邀请本院承担过国家服务的口译，笔译、国家重大项目的承担人，智库负责人等为学生讲授关于外语、劳动与社会服务之间的关系课程或讲座。</a:t>
            </a:r>
          </a:p>
          <a:p>
            <a:endParaRPr lang="zh-CN" altLang="en-US" dirty="0"/>
          </a:p>
        </p:txBody>
      </p:sp>
    </p:spTree>
    <p:extLst>
      <p:ext uri="{BB962C8B-B14F-4D97-AF65-F5344CB8AC3E}">
        <p14:creationId xmlns:p14="http://schemas.microsoft.com/office/powerpoint/2010/main" val="15670663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p:txBody>
          <a:bodyPr/>
          <a:lstStyle/>
          <a:p>
            <a:r>
              <a:rPr lang="zh-CN" altLang="zh-CN" dirty="0">
                <a:latin typeface="微软雅黑" panose="020B0503020204020204" pitchFamily="34" charset="-122"/>
                <a:ea typeface="微软雅黑" panose="020B0503020204020204" pitchFamily="34" charset="-122"/>
              </a:rPr>
              <a:t>（二）专业实践劳动模块（</a:t>
            </a:r>
            <a:r>
              <a:rPr lang="en-US" altLang="zh-CN" dirty="0">
                <a:latin typeface="微软雅黑" panose="020B0503020204020204" pitchFamily="34" charset="-122"/>
                <a:ea typeface="微软雅黑" panose="020B0503020204020204" pitchFamily="34" charset="-122"/>
              </a:rPr>
              <a:t>14</a:t>
            </a:r>
            <a:r>
              <a:rPr lang="zh-CN" altLang="zh-CN" dirty="0">
                <a:latin typeface="微软雅黑" panose="020B0503020204020204" pitchFamily="34" charset="-122"/>
                <a:ea typeface="微软雅黑" panose="020B0503020204020204" pitchFamily="34" charset="-122"/>
              </a:rPr>
              <a:t>学时）</a:t>
            </a:r>
          </a:p>
          <a:p>
            <a:r>
              <a:rPr lang="zh-CN" altLang="zh-CN" dirty="0">
                <a:latin typeface="微软雅黑" panose="020B0503020204020204" pitchFamily="34" charset="-122"/>
                <a:ea typeface="微软雅黑" panose="020B0503020204020204" pitchFamily="34" charset="-122"/>
              </a:rPr>
              <a:t>作为外语专业的毕业生，“投身真实世界”，用自己的外语专长，志愿服务社会，宣传美好中国，以外语践行者视野，实现劳动价值。做为外语专业的学生，应该树立专业服务社会的意识。实践操作宣传的内涵是劳动的一部分，外语专业毕业后从事最主要的劳动工作就是实践外语翻译工作和记者实地采访，因此完成一系列采访，翻译，播报，宣传，传送应视为劳动工作的主要部分。</a:t>
            </a:r>
          </a:p>
          <a:p>
            <a:endParaRPr lang="zh-CN" altLang="en-US" dirty="0"/>
          </a:p>
        </p:txBody>
      </p:sp>
      <p:sp>
        <p:nvSpPr>
          <p:cNvPr id="5" name="标题 1"/>
          <p:cNvSpPr txBox="1">
            <a:spLocks/>
          </p:cNvSpPr>
          <p:nvPr/>
        </p:nvSpPr>
        <p:spPr>
          <a:xfrm>
            <a:off x="423324" y="395957"/>
            <a:ext cx="5071389"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zh-CN" altLang="en-US" b="1" smtClean="0">
                <a:latin typeface="微软雅黑" panose="020B0503020204020204" pitchFamily="34" charset="-122"/>
                <a:ea typeface="微软雅黑" panose="020B0503020204020204" pitchFamily="34" charset="-122"/>
              </a:rPr>
              <a:t>劳动教育与外语实践课</a:t>
            </a:r>
            <a:endParaRPr lang="zh-CN" altLang="en-US"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773504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913774" y="1732547"/>
            <a:ext cx="10363826" cy="4443663"/>
          </a:xfrm>
        </p:spPr>
        <p:txBody>
          <a:bodyPr>
            <a:normAutofit/>
          </a:bodyPr>
          <a:lstStyle/>
          <a:p>
            <a:pPr marL="0" indent="0">
              <a:buNone/>
            </a:pPr>
            <a:r>
              <a:rPr lang="zh-CN" altLang="zh-CN" dirty="0">
                <a:latin typeface="微软雅黑" panose="020B0503020204020204" pitchFamily="34" charset="-122"/>
                <a:ea typeface="微软雅黑" panose="020B0503020204020204" pitchFamily="34" charset="-122"/>
              </a:rPr>
              <a:t>本模块主要包含：</a:t>
            </a:r>
          </a:p>
          <a:p>
            <a:pPr lvl="0"/>
            <a:r>
              <a:rPr lang="zh-CN" altLang="zh-CN" dirty="0">
                <a:latin typeface="微软雅黑" panose="020B0503020204020204" pitchFamily="34" charset="-122"/>
                <a:ea typeface="微软雅黑" panose="020B0503020204020204" pitchFamily="34" charset="-122"/>
              </a:rPr>
              <a:t>外语志愿服务。提供外语志愿服务项目，包括社区、街道、企业、单位、学校及相关单位需要的无偿语言翻译和培训服务项目，同时积极参与社区相关的服务劳动。</a:t>
            </a:r>
          </a:p>
          <a:p>
            <a:pPr lvl="0"/>
            <a:r>
              <a:rPr lang="zh-CN" altLang="zh-CN" dirty="0">
                <a:latin typeface="微软雅黑" panose="020B0503020204020204" pitchFamily="34" charset="-122"/>
                <a:ea typeface="微软雅黑" panose="020B0503020204020204" pitchFamily="34" charset="-122"/>
              </a:rPr>
              <a:t>重大活动服务。重大国际会议外语志愿者服务项目，为党和国家对外宣传提供专业支持。参与采访单位义务劳动。</a:t>
            </a:r>
          </a:p>
          <a:p>
            <a:pPr lvl="0"/>
            <a:r>
              <a:rPr lang="zh-CN" altLang="zh-CN" dirty="0">
                <a:latin typeface="微软雅黑" panose="020B0503020204020204" pitchFamily="34" charset="-122"/>
                <a:ea typeface="微软雅黑" panose="020B0503020204020204" pitchFamily="34" charset="-122"/>
              </a:rPr>
              <a:t>专业实践活动。用专业外语视频或文字宣传国家、社会或北大的人和事，并发布在相应的外宣或外劳动观念素养媒上。</a:t>
            </a:r>
          </a:p>
          <a:p>
            <a:r>
              <a:rPr lang="zh-CN" altLang="zh-CN" dirty="0">
                <a:latin typeface="微软雅黑" panose="020B0503020204020204" pitchFamily="34" charset="-122"/>
                <a:ea typeface="微软雅黑" panose="020B0503020204020204" pitchFamily="34" charset="-122"/>
              </a:rPr>
              <a:t>。平时课堂要求学生心中树立劳动的观念，树立为人民服务的观念，从身边小事做起，从为同学服务、为学校服务，进而为国家、为社会服务</a:t>
            </a:r>
            <a:endParaRPr lang="zh-CN" altLang="en-US" dirty="0">
              <a:latin typeface="微软雅黑" panose="020B0503020204020204" pitchFamily="34" charset="-122"/>
              <a:ea typeface="微软雅黑" panose="020B0503020204020204" pitchFamily="34" charset="-122"/>
            </a:endParaRPr>
          </a:p>
        </p:txBody>
      </p:sp>
      <p:sp>
        <p:nvSpPr>
          <p:cNvPr id="4" name="标题 1"/>
          <p:cNvSpPr txBox="1">
            <a:spLocks/>
          </p:cNvSpPr>
          <p:nvPr/>
        </p:nvSpPr>
        <p:spPr>
          <a:xfrm>
            <a:off x="423324" y="395957"/>
            <a:ext cx="5071389"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zh-CN" altLang="en-US" b="1" smtClean="0">
                <a:latin typeface="微软雅黑" panose="020B0503020204020204" pitchFamily="34" charset="-122"/>
                <a:ea typeface="微软雅黑" panose="020B0503020204020204" pitchFamily="34" charset="-122"/>
              </a:rPr>
              <a:t>劳动教育与外语实践课</a:t>
            </a:r>
            <a:endParaRPr lang="zh-CN" altLang="en-US"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25870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913774" y="1732547"/>
            <a:ext cx="10364452" cy="4491790"/>
          </a:xfrm>
        </p:spPr>
        <p:txBody>
          <a:bodyPr>
            <a:normAutofit/>
          </a:bodyPr>
          <a:lstStyle/>
          <a:p>
            <a:pPr marL="0" indent="0">
              <a:buNone/>
            </a:pPr>
            <a:r>
              <a:rPr lang="zh-CN" altLang="zh-CN" dirty="0">
                <a:latin typeface="微软雅黑" panose="020B0503020204020204" pitchFamily="34" charset="-122"/>
                <a:ea typeface="微软雅黑" panose="020B0503020204020204" pitchFamily="34" charset="-122"/>
              </a:rPr>
              <a:t>评价和考核</a:t>
            </a:r>
            <a:r>
              <a:rPr lang="zh-CN" altLang="zh-CN" dirty="0" smtClean="0">
                <a:latin typeface="微软雅黑" panose="020B0503020204020204" pitchFamily="34" charset="-122"/>
                <a:ea typeface="微软雅黑" panose="020B0503020204020204" pitchFamily="34" charset="-122"/>
              </a:rPr>
              <a:t>方式</a:t>
            </a:r>
            <a:r>
              <a:rPr lang="zh-CN" altLang="en-US" dirty="0">
                <a:latin typeface="微软雅黑" panose="020B0503020204020204" pitchFamily="34" charset="-122"/>
                <a:ea typeface="微软雅黑" panose="020B0503020204020204" pitchFamily="34" charset="-122"/>
              </a:rPr>
              <a:t>：</a:t>
            </a:r>
            <a:endParaRPr lang="zh-CN" altLang="zh-CN" dirty="0">
              <a:latin typeface="微软雅黑" panose="020B0503020204020204" pitchFamily="34" charset="-122"/>
              <a:ea typeface="微软雅黑" panose="020B0503020204020204" pitchFamily="34" charset="-122"/>
            </a:endParaRPr>
          </a:p>
          <a:p>
            <a:r>
              <a:rPr lang="zh-CN" altLang="zh-CN" dirty="0">
                <a:latin typeface="微软雅黑" panose="020B0503020204020204" pitchFamily="34" charset="-122"/>
                <a:ea typeface="微软雅黑" panose="020B0503020204020204" pitchFamily="34" charset="-122"/>
              </a:rPr>
              <a:t>要求学生提供相应的实践全过程证明，参加社区外语志愿者服务或重大活动服务，需提供服务单位的工作内容证明；参与报道与宣传的，要提供采编的新闻，翻译作品，视频样片的发布，相关评论与社会反响等等。</a:t>
            </a:r>
          </a:p>
          <a:p>
            <a:r>
              <a:rPr lang="zh-CN" altLang="zh-CN" dirty="0">
                <a:latin typeface="微软雅黑" panose="020B0503020204020204" pitchFamily="34" charset="-122"/>
                <a:ea typeface="微软雅黑" panose="020B0503020204020204" pitchFamily="34" charset="-122"/>
              </a:rPr>
              <a:t>单纯的翻译训练不做为劳动教育课时认定。</a:t>
            </a:r>
          </a:p>
          <a:p>
            <a:r>
              <a:rPr lang="zh-CN" altLang="zh-CN" dirty="0">
                <a:latin typeface="微软雅黑" panose="020B0503020204020204" pitchFamily="34" charset="-122"/>
                <a:ea typeface="微软雅黑" panose="020B0503020204020204" pitchFamily="34" charset="-122"/>
              </a:rPr>
              <a:t>成绩评定采用合格制，采取学生自评，同学互评，专业考核，制定考核标准并进行学时认定的方式，综合提交学生测评成绩</a:t>
            </a:r>
            <a:r>
              <a:rPr lang="zh-CN" altLang="zh-CN" sz="2400" dirty="0" smtClean="0"/>
              <a:t>。</a:t>
            </a:r>
            <a:r>
              <a:rPr lang="en-US" altLang="zh-CN" sz="2400" dirty="0"/>
              <a:t> </a:t>
            </a:r>
            <a:endParaRPr lang="zh-CN" altLang="zh-CN" sz="2400" dirty="0"/>
          </a:p>
          <a:p>
            <a:endParaRPr lang="zh-CN" altLang="en-US" dirty="0"/>
          </a:p>
        </p:txBody>
      </p:sp>
      <p:sp>
        <p:nvSpPr>
          <p:cNvPr id="5" name="标题 1"/>
          <p:cNvSpPr txBox="1">
            <a:spLocks/>
          </p:cNvSpPr>
          <p:nvPr/>
        </p:nvSpPr>
        <p:spPr>
          <a:xfrm>
            <a:off x="423324" y="395957"/>
            <a:ext cx="5071389"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zh-CN" altLang="en-US" b="1" smtClean="0">
                <a:latin typeface="微软雅黑" panose="020B0503020204020204" pitchFamily="34" charset="-122"/>
                <a:ea typeface="微软雅黑" panose="020B0503020204020204" pitchFamily="34" charset="-122"/>
              </a:rPr>
              <a:t>劳动教育与外语实践课</a:t>
            </a:r>
            <a:endParaRPr lang="zh-CN" altLang="en-US"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477452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6073" y="397900"/>
            <a:ext cx="4157615" cy="1596177"/>
          </a:xfrm>
        </p:spPr>
        <p:txBody>
          <a:bodyPr/>
          <a:lstStyle/>
          <a:p>
            <a:r>
              <a:rPr lang="zh-CN" altLang="en-US" b="1" dirty="0">
                <a:latin typeface="微软雅黑" panose="020B0503020204020204" pitchFamily="34" charset="-122"/>
                <a:ea typeface="微软雅黑" panose="020B0503020204020204" pitchFamily="34" charset="-122"/>
              </a:rPr>
              <a:t>课堂外工作量计算</a:t>
            </a:r>
          </a:p>
        </p:txBody>
      </p:sp>
      <p:graphicFrame>
        <p:nvGraphicFramePr>
          <p:cNvPr id="4" name="内容占位符 3"/>
          <p:cNvGraphicFramePr>
            <a:graphicFrameLocks noGrp="1"/>
          </p:cNvGraphicFramePr>
          <p:nvPr>
            <p:ph sz="quarter" idx="13"/>
            <p:extLst>
              <p:ext uri="{D42A27DB-BD31-4B8C-83A1-F6EECF244321}">
                <p14:modId xmlns:p14="http://schemas.microsoft.com/office/powerpoint/2010/main" val="199628490"/>
              </p:ext>
            </p:extLst>
          </p:nvPr>
        </p:nvGraphicFramePr>
        <p:xfrm>
          <a:off x="214879" y="1036320"/>
          <a:ext cx="11609464" cy="5504753"/>
        </p:xfrm>
        <a:graphic>
          <a:graphicData uri="http://schemas.openxmlformats.org/drawingml/2006/table">
            <a:tbl>
              <a:tblPr firstRow="1" bandRow="1">
                <a:tableStyleId>{7DF18680-E054-41AD-8BC1-D1AEF772440D}</a:tableStyleId>
              </a:tblPr>
              <a:tblGrid>
                <a:gridCol w="5804732">
                  <a:extLst>
                    <a:ext uri="{9D8B030D-6E8A-4147-A177-3AD203B41FA5}">
                      <a16:colId xmlns:a16="http://schemas.microsoft.com/office/drawing/2014/main" val="20000"/>
                    </a:ext>
                  </a:extLst>
                </a:gridCol>
                <a:gridCol w="5804732">
                  <a:extLst>
                    <a:ext uri="{9D8B030D-6E8A-4147-A177-3AD203B41FA5}">
                      <a16:colId xmlns:a16="http://schemas.microsoft.com/office/drawing/2014/main" val="20001"/>
                    </a:ext>
                  </a:extLst>
                </a:gridCol>
              </a:tblGrid>
              <a:tr h="5504753">
                <a:tc>
                  <a:txBody>
                    <a:bodyPr/>
                    <a:lstStyle/>
                    <a:p>
                      <a:pPr marL="0" algn="l" defTabSz="914400" rtl="0" eaLnBrk="1" latinLnBrk="0" hangingPunct="1"/>
                      <a:r>
                        <a:rPr lang="zh-CN" altLang="zh-CN" sz="2400" b="1" kern="1200" dirty="0" smtClean="0">
                          <a:solidFill>
                            <a:schemeClr val="lt1"/>
                          </a:solidFill>
                          <a:effectLst/>
                          <a:latin typeface="微软雅黑" panose="020B0503020204020204" pitchFamily="34" charset="-122"/>
                          <a:ea typeface="微软雅黑" panose="020B0503020204020204" pitchFamily="34" charset="-122"/>
                          <a:cs typeface="+mn-cs"/>
                        </a:rPr>
                        <a:t>（一）学生指导工作：</a:t>
                      </a:r>
                    </a:p>
                    <a:p>
                      <a:r>
                        <a:rPr lang="en-US" altLang="zh-CN" sz="2000" b="0" kern="1200" dirty="0" smtClean="0">
                          <a:effectLst/>
                          <a:latin typeface="微软雅黑" panose="020B0503020204020204" pitchFamily="34" charset="-122"/>
                          <a:ea typeface="微软雅黑" panose="020B0503020204020204" pitchFamily="34" charset="-122"/>
                        </a:rPr>
                        <a:t>1. </a:t>
                      </a:r>
                      <a:r>
                        <a:rPr lang="zh-CN" altLang="zh-CN" sz="2000" b="0" kern="1200" dirty="0" smtClean="0">
                          <a:effectLst/>
                          <a:latin typeface="微软雅黑" panose="020B0503020204020204" pitchFamily="34" charset="-122"/>
                          <a:ea typeface="微软雅黑" panose="020B0503020204020204" pitchFamily="34" charset="-122"/>
                        </a:rPr>
                        <a:t>承担班主任工作</a:t>
                      </a:r>
                      <a:r>
                        <a:rPr lang="en-US" altLang="zh-CN" sz="2000" b="0" kern="1200" dirty="0" smtClean="0">
                          <a:effectLst/>
                          <a:latin typeface="微软雅黑" panose="020B0503020204020204" pitchFamily="34" charset="-122"/>
                          <a:ea typeface="微软雅黑" panose="020B0503020204020204" pitchFamily="34" charset="-122"/>
                        </a:rPr>
                        <a:t>●</a:t>
                      </a:r>
                      <a:r>
                        <a:rPr lang="zh-CN" altLang="zh-CN" sz="2000" b="0" kern="1200" dirty="0" smtClean="0">
                          <a:effectLst/>
                          <a:latin typeface="微软雅黑" panose="020B0503020204020204" pitchFamily="34" charset="-122"/>
                          <a:ea typeface="微软雅黑" panose="020B0503020204020204" pitchFamily="34" charset="-122"/>
                        </a:rPr>
                        <a:t>学时</a:t>
                      </a:r>
                    </a:p>
                    <a:p>
                      <a:r>
                        <a:rPr lang="en-US" altLang="zh-CN" sz="2000" b="0" kern="1200" dirty="0" smtClean="0">
                          <a:effectLst/>
                          <a:latin typeface="微软雅黑" panose="020B0503020204020204" pitchFamily="34" charset="-122"/>
                          <a:ea typeface="微软雅黑" panose="020B0503020204020204" pitchFamily="34" charset="-122"/>
                        </a:rPr>
                        <a:t>2. </a:t>
                      </a:r>
                      <a:r>
                        <a:rPr lang="zh-CN" altLang="zh-CN" sz="2000" b="0" kern="1200" dirty="0" smtClean="0">
                          <a:effectLst/>
                          <a:latin typeface="微软雅黑" panose="020B0503020204020204" pitchFamily="34" charset="-122"/>
                          <a:ea typeface="微软雅黑" panose="020B0503020204020204" pitchFamily="34" charset="-122"/>
                        </a:rPr>
                        <a:t>担任本科生导师，并按要求完成相应工作</a:t>
                      </a:r>
                      <a:r>
                        <a:rPr lang="en-US" altLang="zh-CN" sz="2000" b="0" kern="1200" dirty="0" smtClean="0">
                          <a:effectLst/>
                          <a:latin typeface="微软雅黑" panose="020B0503020204020204" pitchFamily="34" charset="-122"/>
                          <a:ea typeface="微软雅黑" panose="020B0503020204020204" pitchFamily="34" charset="-122"/>
                        </a:rPr>
                        <a:t>●</a:t>
                      </a:r>
                      <a:r>
                        <a:rPr lang="zh-CN" altLang="zh-CN" sz="2000" b="0" kern="1200" dirty="0" smtClean="0">
                          <a:effectLst/>
                          <a:latin typeface="微软雅黑" panose="020B0503020204020204" pitchFamily="34" charset="-122"/>
                          <a:ea typeface="微软雅黑" panose="020B0503020204020204" pitchFamily="34" charset="-122"/>
                        </a:rPr>
                        <a:t>学时</a:t>
                      </a:r>
                      <a:r>
                        <a:rPr lang="en-US" altLang="zh-CN" sz="2000" b="0" kern="1200" dirty="0" smtClean="0">
                          <a:effectLst/>
                          <a:latin typeface="微软雅黑" panose="020B0503020204020204" pitchFamily="34" charset="-122"/>
                          <a:ea typeface="微软雅黑" panose="020B0503020204020204" pitchFamily="34" charset="-122"/>
                        </a:rPr>
                        <a:t>/</a:t>
                      </a:r>
                      <a:r>
                        <a:rPr lang="zh-CN" altLang="zh-CN" sz="2000" b="0" kern="1200" dirty="0" smtClean="0">
                          <a:effectLst/>
                          <a:latin typeface="微软雅黑" panose="020B0503020204020204" pitchFamily="34" charset="-122"/>
                          <a:ea typeface="微软雅黑" panose="020B0503020204020204" pitchFamily="34" charset="-122"/>
                        </a:rPr>
                        <a:t>年（各系需提交本科生导师工作要求）</a:t>
                      </a:r>
                    </a:p>
                    <a:p>
                      <a:r>
                        <a:rPr lang="en-US" altLang="zh-CN" sz="2000" b="0" kern="1200" dirty="0" smtClean="0">
                          <a:effectLst/>
                          <a:latin typeface="微软雅黑" panose="020B0503020204020204" pitchFamily="34" charset="-122"/>
                          <a:ea typeface="微软雅黑" panose="020B0503020204020204" pitchFamily="34" charset="-122"/>
                        </a:rPr>
                        <a:t>3. </a:t>
                      </a:r>
                      <a:r>
                        <a:rPr lang="zh-CN" altLang="zh-CN" sz="2000" b="0" kern="1200" dirty="0" smtClean="0">
                          <a:effectLst/>
                          <a:latin typeface="微软雅黑" panose="020B0503020204020204" pitchFamily="34" charset="-122"/>
                          <a:ea typeface="微软雅黑" panose="020B0503020204020204" pitchFamily="34" charset="-122"/>
                        </a:rPr>
                        <a:t>指导学生参加全国级别竞赛</a:t>
                      </a:r>
                      <a:r>
                        <a:rPr lang="en-US" altLang="zh-CN" sz="2000" b="0" kern="1200" dirty="0" smtClean="0">
                          <a:effectLst/>
                          <a:latin typeface="微软雅黑" panose="020B0503020204020204" pitchFamily="34" charset="-122"/>
                          <a:ea typeface="微软雅黑" panose="020B0503020204020204" pitchFamily="34" charset="-122"/>
                        </a:rPr>
                        <a:t>●</a:t>
                      </a:r>
                      <a:r>
                        <a:rPr lang="zh-CN" altLang="zh-CN" sz="2000" b="0" kern="1200" dirty="0" smtClean="0">
                          <a:effectLst/>
                          <a:latin typeface="微软雅黑" panose="020B0503020204020204" pitchFamily="34" charset="-122"/>
                          <a:ea typeface="微软雅黑" panose="020B0503020204020204" pitchFamily="34" charset="-122"/>
                        </a:rPr>
                        <a:t>学时（得奖后可考虑用奖金奖励）</a:t>
                      </a:r>
                    </a:p>
                    <a:p>
                      <a:r>
                        <a:rPr lang="en-US" altLang="zh-CN" sz="2000" b="0" kern="1200" dirty="0" smtClean="0">
                          <a:effectLst/>
                          <a:latin typeface="微软雅黑" panose="020B0503020204020204" pitchFamily="34" charset="-122"/>
                          <a:ea typeface="微软雅黑" panose="020B0503020204020204" pitchFamily="34" charset="-122"/>
                        </a:rPr>
                        <a:t>4. </a:t>
                      </a:r>
                      <a:r>
                        <a:rPr lang="zh-CN" altLang="zh-CN" sz="2000" b="0" kern="1200" dirty="0" smtClean="0">
                          <a:effectLst/>
                          <a:latin typeface="微软雅黑" panose="020B0503020204020204" pitchFamily="34" charset="-122"/>
                          <a:ea typeface="微软雅黑" panose="020B0503020204020204" pitchFamily="34" charset="-122"/>
                        </a:rPr>
                        <a:t>担任系主任 </a:t>
                      </a:r>
                      <a:r>
                        <a:rPr lang="en-US" altLang="zh-CN" sz="2000" b="0" kern="1200" dirty="0" smtClean="0">
                          <a:effectLst/>
                          <a:latin typeface="微软雅黑" panose="020B0503020204020204" pitchFamily="34" charset="-122"/>
                          <a:ea typeface="微软雅黑" panose="020B0503020204020204" pitchFamily="34" charset="-122"/>
                        </a:rPr>
                        <a:t>●</a:t>
                      </a:r>
                      <a:r>
                        <a:rPr lang="zh-CN" altLang="zh-CN" sz="2000" b="0" kern="1200" dirty="0" smtClean="0">
                          <a:effectLst/>
                          <a:latin typeface="微软雅黑" panose="020B0503020204020204" pitchFamily="34" charset="-122"/>
                          <a:ea typeface="微软雅黑" panose="020B0503020204020204" pitchFamily="34" charset="-122"/>
                        </a:rPr>
                        <a:t>学时，担任副主任 </a:t>
                      </a:r>
                      <a:r>
                        <a:rPr lang="en-US" altLang="zh-CN" sz="2000" b="0" kern="1200" dirty="0" smtClean="0">
                          <a:effectLst/>
                          <a:latin typeface="微软雅黑" panose="020B0503020204020204" pitchFamily="34" charset="-122"/>
                          <a:ea typeface="微软雅黑" panose="020B0503020204020204" pitchFamily="34" charset="-122"/>
                        </a:rPr>
                        <a:t>●</a:t>
                      </a:r>
                      <a:r>
                        <a:rPr lang="zh-CN" altLang="zh-CN" sz="2000" b="0" kern="1200" dirty="0" smtClean="0">
                          <a:effectLst/>
                          <a:latin typeface="微软雅黑" panose="020B0503020204020204" pitchFamily="34" charset="-122"/>
                          <a:ea typeface="微软雅黑" panose="020B0503020204020204" pitchFamily="34" charset="-122"/>
                        </a:rPr>
                        <a:t>学时，担任教研室主任 </a:t>
                      </a:r>
                      <a:r>
                        <a:rPr lang="en-US" altLang="zh-CN" sz="2000" b="0" kern="1200" dirty="0" smtClean="0">
                          <a:effectLst/>
                          <a:latin typeface="微软雅黑" panose="020B0503020204020204" pitchFamily="34" charset="-122"/>
                          <a:ea typeface="微软雅黑" panose="020B0503020204020204" pitchFamily="34" charset="-122"/>
                        </a:rPr>
                        <a:t>●</a:t>
                      </a:r>
                      <a:r>
                        <a:rPr lang="zh-CN" altLang="zh-CN" sz="2000" b="0" kern="1200" dirty="0" smtClean="0">
                          <a:effectLst/>
                          <a:latin typeface="微软雅黑" panose="020B0503020204020204" pitchFamily="34" charset="-122"/>
                          <a:ea typeface="微软雅黑" panose="020B0503020204020204" pitchFamily="34" charset="-122"/>
                        </a:rPr>
                        <a:t>学时</a:t>
                      </a:r>
                    </a:p>
                    <a:p>
                      <a:pPr marL="0" algn="l" defTabSz="914400" rtl="0" eaLnBrk="1" latinLnBrk="0" hangingPunct="1"/>
                      <a:r>
                        <a:rPr lang="zh-CN" altLang="zh-CN" sz="2400" b="1" kern="1200" dirty="0" smtClean="0">
                          <a:solidFill>
                            <a:schemeClr val="lt1"/>
                          </a:solidFill>
                          <a:effectLst/>
                          <a:latin typeface="微软雅黑" panose="020B0503020204020204" pitchFamily="34" charset="-122"/>
                          <a:ea typeface="微软雅黑" panose="020B0503020204020204" pitchFamily="34" charset="-122"/>
                          <a:cs typeface="+mn-cs"/>
                        </a:rPr>
                        <a:t>（二）教学改革：</a:t>
                      </a:r>
                    </a:p>
                    <a:p>
                      <a:r>
                        <a:rPr lang="zh-CN" altLang="zh-CN" sz="2000" b="0" kern="1200" dirty="0" smtClean="0">
                          <a:effectLst/>
                          <a:latin typeface="微软雅黑" panose="020B0503020204020204" pitchFamily="34" charset="-122"/>
                          <a:ea typeface="微软雅黑" panose="020B0503020204020204" pitchFamily="34" charset="-122"/>
                        </a:rPr>
                        <a:t>完成一个教改项目</a:t>
                      </a:r>
                      <a:r>
                        <a:rPr lang="en-US" altLang="zh-CN" sz="2000" b="0" kern="1200" dirty="0" smtClean="0">
                          <a:effectLst/>
                          <a:latin typeface="微软雅黑" panose="020B0503020204020204" pitchFamily="34" charset="-122"/>
                          <a:ea typeface="微软雅黑" panose="020B0503020204020204" pitchFamily="34" charset="-122"/>
                        </a:rPr>
                        <a:t>●</a:t>
                      </a:r>
                      <a:r>
                        <a:rPr lang="zh-CN" altLang="zh-CN" sz="2000" b="0" kern="1200" dirty="0" smtClean="0">
                          <a:effectLst/>
                          <a:latin typeface="微软雅黑" panose="020B0503020204020204" pitchFamily="34" charset="-122"/>
                          <a:ea typeface="微软雅黑" panose="020B0503020204020204" pitchFamily="34" charset="-122"/>
                        </a:rPr>
                        <a:t>学时</a:t>
                      </a:r>
                    </a:p>
                    <a:p>
                      <a:pPr marL="0" algn="l" defTabSz="914400" rtl="0" eaLnBrk="1" latinLnBrk="0" hangingPunct="1"/>
                      <a:r>
                        <a:rPr lang="zh-CN" altLang="zh-CN" sz="2400" b="1" kern="1200" dirty="0" smtClean="0">
                          <a:solidFill>
                            <a:schemeClr val="lt1"/>
                          </a:solidFill>
                          <a:effectLst/>
                          <a:latin typeface="微软雅黑" panose="020B0503020204020204" pitchFamily="34" charset="-122"/>
                          <a:ea typeface="微软雅黑" panose="020B0503020204020204" pitchFamily="34" charset="-122"/>
                          <a:cs typeface="+mn-cs"/>
                        </a:rPr>
                        <a:t>（三）教</a:t>
                      </a:r>
                      <a:r>
                        <a:rPr lang="zh-CN" altLang="en-US" sz="2400" b="1" kern="1200" dirty="0" smtClean="0">
                          <a:solidFill>
                            <a:schemeClr val="lt1"/>
                          </a:solidFill>
                          <a:effectLst/>
                          <a:latin typeface="微软雅黑" panose="020B0503020204020204" pitchFamily="34" charset="-122"/>
                          <a:ea typeface="微软雅黑" panose="020B0503020204020204" pitchFamily="34" charset="-122"/>
                          <a:cs typeface="+mn-cs"/>
                        </a:rPr>
                        <a:t>材</a:t>
                      </a:r>
                      <a:r>
                        <a:rPr lang="zh-CN" altLang="zh-CN" sz="2400" b="1" kern="1200" dirty="0" smtClean="0">
                          <a:solidFill>
                            <a:schemeClr val="lt1"/>
                          </a:solidFill>
                          <a:effectLst/>
                          <a:latin typeface="微软雅黑" panose="020B0503020204020204" pitchFamily="34" charset="-122"/>
                          <a:ea typeface="微软雅黑" panose="020B0503020204020204" pitchFamily="34" charset="-122"/>
                          <a:cs typeface="+mn-cs"/>
                        </a:rPr>
                        <a:t>建设：</a:t>
                      </a:r>
                    </a:p>
                    <a:p>
                      <a:r>
                        <a:rPr lang="en-US" altLang="zh-CN" sz="2000" b="0" kern="1200" dirty="0" smtClean="0">
                          <a:effectLst/>
                          <a:latin typeface="微软雅黑" panose="020B0503020204020204" pitchFamily="34" charset="-122"/>
                          <a:ea typeface="微软雅黑" panose="020B0503020204020204" pitchFamily="34" charset="-122"/>
                        </a:rPr>
                        <a:t>1. </a:t>
                      </a:r>
                      <a:r>
                        <a:rPr lang="zh-CN" altLang="zh-CN" sz="2000" b="0" kern="1200" dirty="0" smtClean="0">
                          <a:effectLst/>
                          <a:latin typeface="微软雅黑" panose="020B0503020204020204" pitchFamily="34" charset="-122"/>
                          <a:ea typeface="微软雅黑" panose="020B0503020204020204" pitchFamily="34" charset="-122"/>
                        </a:rPr>
                        <a:t>完成一个教材立项 </a:t>
                      </a:r>
                      <a:r>
                        <a:rPr lang="en-US" altLang="zh-CN" sz="2000" b="0" kern="1200" dirty="0" smtClean="0">
                          <a:effectLst/>
                          <a:latin typeface="微软雅黑" panose="020B0503020204020204" pitchFamily="34" charset="-122"/>
                          <a:ea typeface="微软雅黑" panose="020B0503020204020204" pitchFamily="34" charset="-122"/>
                        </a:rPr>
                        <a:t>●</a:t>
                      </a:r>
                      <a:r>
                        <a:rPr lang="zh-CN" altLang="zh-CN" sz="2000" b="0" kern="1200" dirty="0" smtClean="0">
                          <a:effectLst/>
                          <a:latin typeface="微软雅黑" panose="020B0503020204020204" pitchFamily="34" charset="-122"/>
                          <a:ea typeface="微软雅黑" panose="020B0503020204020204" pitchFamily="34" charset="-122"/>
                        </a:rPr>
                        <a:t>学时</a:t>
                      </a:r>
                      <a:r>
                        <a:rPr lang="en-US" altLang="zh-CN" sz="2000" b="0" kern="1200" dirty="0" smtClean="0">
                          <a:effectLst/>
                          <a:latin typeface="微软雅黑" panose="020B0503020204020204" pitchFamily="34" charset="-122"/>
                          <a:ea typeface="微软雅黑" panose="020B0503020204020204" pitchFamily="34" charset="-122"/>
                        </a:rPr>
                        <a:t>/</a:t>
                      </a:r>
                      <a:r>
                        <a:rPr lang="zh-CN" altLang="zh-CN" sz="2000" b="0" kern="1200" dirty="0" smtClean="0">
                          <a:effectLst/>
                          <a:latin typeface="微软雅黑" panose="020B0503020204020204" pitchFamily="34" charset="-122"/>
                          <a:ea typeface="微软雅黑" panose="020B0503020204020204" pitchFamily="34" charset="-122"/>
                        </a:rPr>
                        <a:t>书（与第</a:t>
                      </a:r>
                      <a:r>
                        <a:rPr lang="en-US" altLang="zh-CN" sz="2000" b="0" kern="1200" dirty="0" smtClean="0">
                          <a:effectLst/>
                          <a:latin typeface="微软雅黑" panose="020B0503020204020204" pitchFamily="34" charset="-122"/>
                          <a:ea typeface="微软雅黑" panose="020B0503020204020204" pitchFamily="34" charset="-122"/>
                        </a:rPr>
                        <a:t>2</a:t>
                      </a:r>
                      <a:r>
                        <a:rPr lang="zh-CN" altLang="zh-CN" sz="2000" b="0" kern="1200" dirty="0" smtClean="0">
                          <a:effectLst/>
                          <a:latin typeface="微软雅黑" panose="020B0503020204020204" pitchFamily="34" charset="-122"/>
                          <a:ea typeface="微软雅黑" panose="020B0503020204020204" pitchFamily="34" charset="-122"/>
                        </a:rPr>
                        <a:t>项不可重复获得）</a:t>
                      </a:r>
                    </a:p>
                    <a:p>
                      <a:r>
                        <a:rPr lang="en-US" altLang="zh-CN" sz="2000" b="0" kern="1200" dirty="0" smtClean="0">
                          <a:effectLst/>
                          <a:latin typeface="微软雅黑" panose="020B0503020204020204" pitchFamily="34" charset="-122"/>
                          <a:ea typeface="微软雅黑" panose="020B0503020204020204" pitchFamily="34" charset="-122"/>
                        </a:rPr>
                        <a:t>2. </a:t>
                      </a:r>
                      <a:r>
                        <a:rPr lang="zh-CN" altLang="zh-CN" sz="2000" b="0" kern="1200" dirty="0" smtClean="0">
                          <a:effectLst/>
                          <a:latin typeface="微软雅黑" panose="020B0503020204020204" pitchFamily="34" charset="-122"/>
                          <a:ea typeface="微软雅黑" panose="020B0503020204020204" pitchFamily="34" charset="-122"/>
                        </a:rPr>
                        <a:t>编写完成教材（提交出版合同）</a:t>
                      </a:r>
                      <a:r>
                        <a:rPr lang="en-US" altLang="zh-CN" sz="2000" b="0" kern="1200" dirty="0" smtClean="0">
                          <a:effectLst/>
                          <a:latin typeface="微软雅黑" panose="020B0503020204020204" pitchFamily="34" charset="-122"/>
                          <a:ea typeface="微软雅黑" panose="020B0503020204020204" pitchFamily="34" charset="-122"/>
                        </a:rPr>
                        <a:t>●</a:t>
                      </a:r>
                      <a:r>
                        <a:rPr lang="zh-CN" altLang="zh-CN" sz="2000" b="0" kern="1200" dirty="0" smtClean="0">
                          <a:effectLst/>
                          <a:latin typeface="微软雅黑" panose="020B0503020204020204" pitchFamily="34" charset="-122"/>
                          <a:ea typeface="微软雅黑" panose="020B0503020204020204" pitchFamily="34" charset="-122"/>
                        </a:rPr>
                        <a:t>学时</a:t>
                      </a:r>
                      <a:r>
                        <a:rPr lang="en-US" altLang="zh-CN" sz="2000" b="0" kern="1200" dirty="0" smtClean="0">
                          <a:effectLst/>
                          <a:latin typeface="微软雅黑" panose="020B0503020204020204" pitchFamily="34" charset="-122"/>
                          <a:ea typeface="微软雅黑" panose="020B0503020204020204" pitchFamily="34" charset="-122"/>
                        </a:rPr>
                        <a:t>/</a:t>
                      </a:r>
                      <a:r>
                        <a:rPr lang="zh-CN" altLang="zh-CN" sz="2000" b="0" kern="1200" dirty="0" smtClean="0">
                          <a:effectLst/>
                          <a:latin typeface="微软雅黑" panose="020B0503020204020204" pitchFamily="34" charset="-122"/>
                          <a:ea typeface="微软雅黑" panose="020B0503020204020204" pitchFamily="34" charset="-122"/>
                        </a:rPr>
                        <a:t>书</a:t>
                      </a:r>
                    </a:p>
                    <a:p>
                      <a:r>
                        <a:rPr lang="en-US" altLang="zh-CN" sz="2000" b="0" kern="1200" dirty="0" smtClean="0">
                          <a:effectLst/>
                          <a:latin typeface="微软雅黑" panose="020B0503020204020204" pitchFamily="34" charset="-122"/>
                          <a:ea typeface="微软雅黑" panose="020B0503020204020204" pitchFamily="34" charset="-122"/>
                        </a:rPr>
                        <a:t>3. </a:t>
                      </a:r>
                      <a:r>
                        <a:rPr lang="zh-CN" altLang="zh-CN" sz="2000" b="0" kern="1200" dirty="0" smtClean="0">
                          <a:effectLst/>
                          <a:latin typeface="微软雅黑" panose="020B0503020204020204" pitchFamily="34" charset="-122"/>
                          <a:ea typeface="微软雅黑" panose="020B0503020204020204" pitchFamily="34" charset="-122"/>
                        </a:rPr>
                        <a:t>修订、重编教材（提交出版合同）</a:t>
                      </a:r>
                      <a:r>
                        <a:rPr lang="en-US" altLang="zh-CN" sz="2000" b="0" kern="1200" dirty="0" smtClean="0">
                          <a:effectLst/>
                          <a:latin typeface="微软雅黑" panose="020B0503020204020204" pitchFamily="34" charset="-122"/>
                          <a:ea typeface="微软雅黑" panose="020B0503020204020204" pitchFamily="34" charset="-122"/>
                        </a:rPr>
                        <a:t>●</a:t>
                      </a:r>
                      <a:r>
                        <a:rPr lang="zh-CN" altLang="zh-CN" sz="2000" b="0" kern="1200" dirty="0" smtClean="0">
                          <a:effectLst/>
                          <a:latin typeface="微软雅黑" panose="020B0503020204020204" pitchFamily="34" charset="-122"/>
                          <a:ea typeface="微软雅黑" panose="020B0503020204020204" pitchFamily="34" charset="-122"/>
                        </a:rPr>
                        <a:t>学时</a:t>
                      </a:r>
                      <a:r>
                        <a:rPr lang="en-US" altLang="zh-CN" sz="2000" b="0" kern="1200" dirty="0" smtClean="0">
                          <a:effectLst/>
                          <a:latin typeface="微软雅黑" panose="020B0503020204020204" pitchFamily="34" charset="-122"/>
                          <a:ea typeface="微软雅黑" panose="020B0503020204020204" pitchFamily="34" charset="-122"/>
                        </a:rPr>
                        <a:t>/</a:t>
                      </a:r>
                      <a:r>
                        <a:rPr lang="zh-CN" altLang="zh-CN" sz="2000" b="0" kern="1200" dirty="0" smtClean="0">
                          <a:effectLst/>
                          <a:latin typeface="微软雅黑" panose="020B0503020204020204" pitchFamily="34" charset="-122"/>
                          <a:ea typeface="微软雅黑" panose="020B0503020204020204" pitchFamily="34" charset="-122"/>
                        </a:rPr>
                        <a:t>书</a:t>
                      </a:r>
                    </a:p>
                    <a:p>
                      <a:r>
                        <a:rPr lang="en-US" altLang="zh-CN" sz="2000" b="0" kern="1200" dirty="0" smtClean="0">
                          <a:effectLst/>
                          <a:latin typeface="微软雅黑" panose="020B0503020204020204" pitchFamily="34" charset="-122"/>
                          <a:ea typeface="微软雅黑" panose="020B0503020204020204" pitchFamily="34" charset="-122"/>
                        </a:rPr>
                        <a:t>4. </a:t>
                      </a:r>
                      <a:r>
                        <a:rPr lang="zh-CN" altLang="zh-CN" sz="2000" b="0" kern="1200" dirty="0" smtClean="0">
                          <a:effectLst/>
                          <a:latin typeface="微软雅黑" panose="020B0503020204020204" pitchFamily="34" charset="-122"/>
                          <a:ea typeface="微软雅黑" panose="020B0503020204020204" pitchFamily="34" charset="-122"/>
                        </a:rPr>
                        <a:t>修订教学计划 </a:t>
                      </a:r>
                      <a:r>
                        <a:rPr lang="en-US" altLang="zh-CN" sz="2000" b="0" kern="1200" dirty="0" smtClean="0">
                          <a:effectLst/>
                          <a:latin typeface="微软雅黑" panose="020B0503020204020204" pitchFamily="34" charset="-122"/>
                          <a:ea typeface="微软雅黑" panose="020B0503020204020204" pitchFamily="34" charset="-122"/>
                        </a:rPr>
                        <a:t>●</a:t>
                      </a:r>
                      <a:r>
                        <a:rPr lang="zh-CN" altLang="zh-CN" sz="2000" b="0" kern="1200" dirty="0" smtClean="0">
                          <a:effectLst/>
                          <a:latin typeface="微软雅黑" panose="020B0503020204020204" pitchFamily="34" charset="-122"/>
                          <a:ea typeface="微软雅黑" panose="020B0503020204020204" pitchFamily="34" charset="-122"/>
                        </a:rPr>
                        <a:t>学时</a:t>
                      </a:r>
                    </a:p>
                    <a:p>
                      <a:endParaRPr lang="zh-CN" altLang="en-US" sz="2000" b="0" dirty="0">
                        <a:latin typeface="微软雅黑" panose="020B0503020204020204" pitchFamily="34" charset="-122"/>
                        <a:ea typeface="微软雅黑" panose="020B0503020204020204" pitchFamily="34" charset="-122"/>
                      </a:endParaRPr>
                    </a:p>
                  </a:txBody>
                  <a:tcPr/>
                </a:tc>
                <a:tc>
                  <a:txBody>
                    <a:bodyPr/>
                    <a:lstStyle/>
                    <a:p>
                      <a:pPr marL="0" algn="l" defTabSz="914400" rtl="0" eaLnBrk="1" latinLnBrk="0" hangingPunct="1"/>
                      <a:r>
                        <a:rPr lang="zh-CN" altLang="zh-CN" sz="2400" b="1" kern="1200" dirty="0" smtClean="0">
                          <a:solidFill>
                            <a:schemeClr val="lt1"/>
                          </a:solidFill>
                          <a:effectLst/>
                          <a:latin typeface="微软雅黑" panose="020B0503020204020204" pitchFamily="34" charset="-122"/>
                          <a:ea typeface="微软雅黑" panose="020B0503020204020204" pitchFamily="34" charset="-122"/>
                          <a:cs typeface="+mn-cs"/>
                        </a:rPr>
                        <a:t>（四）教学发展：</a:t>
                      </a:r>
                    </a:p>
                    <a:p>
                      <a:r>
                        <a:rPr lang="en-US" altLang="zh-CN" sz="2000" b="0" kern="1200" dirty="0" smtClean="0">
                          <a:effectLst/>
                          <a:latin typeface="微软雅黑" panose="020B0503020204020204" pitchFamily="34" charset="-122"/>
                          <a:ea typeface="微软雅黑" panose="020B0503020204020204" pitchFamily="34" charset="-122"/>
                        </a:rPr>
                        <a:t>1. </a:t>
                      </a:r>
                      <a:r>
                        <a:rPr lang="zh-CN" altLang="zh-CN" sz="2000" b="0" kern="1200" dirty="0" smtClean="0">
                          <a:effectLst/>
                          <a:latin typeface="微软雅黑" panose="020B0503020204020204" pitchFamily="34" charset="-122"/>
                          <a:ea typeface="微软雅黑" panose="020B0503020204020204" pitchFamily="34" charset="-122"/>
                        </a:rPr>
                        <a:t>鼓励同行评议、系主任听课：</a:t>
                      </a:r>
                      <a:r>
                        <a:rPr lang="en-US" altLang="zh-CN" sz="2000" b="0" kern="1200" dirty="0" smtClean="0">
                          <a:effectLst/>
                          <a:latin typeface="微软雅黑" panose="020B0503020204020204" pitchFamily="34" charset="-122"/>
                          <a:ea typeface="微软雅黑" panose="020B0503020204020204" pitchFamily="34" charset="-122"/>
                        </a:rPr>
                        <a:t>1</a:t>
                      </a:r>
                      <a:r>
                        <a:rPr lang="zh-CN" altLang="zh-CN" sz="2000" b="0" kern="1200" dirty="0" smtClean="0">
                          <a:effectLst/>
                          <a:latin typeface="微软雅黑" panose="020B0503020204020204" pitchFamily="34" charset="-122"/>
                          <a:ea typeface="微软雅黑" panose="020B0503020204020204" pitchFamily="34" charset="-122"/>
                        </a:rPr>
                        <a:t>学时</a:t>
                      </a:r>
                      <a:r>
                        <a:rPr lang="en-US" altLang="zh-CN" sz="2000" b="0" kern="1200" dirty="0" smtClean="0">
                          <a:effectLst/>
                          <a:latin typeface="微软雅黑" panose="020B0503020204020204" pitchFamily="34" charset="-122"/>
                          <a:ea typeface="微软雅黑" panose="020B0503020204020204" pitchFamily="34" charset="-122"/>
                        </a:rPr>
                        <a:t>/</a:t>
                      </a:r>
                      <a:r>
                        <a:rPr lang="zh-CN" altLang="zh-CN" sz="2000" b="0" kern="1200" dirty="0" smtClean="0">
                          <a:effectLst/>
                          <a:latin typeface="微软雅黑" panose="020B0503020204020204" pitchFamily="34" charset="-122"/>
                          <a:ea typeface="微软雅黑" panose="020B0503020204020204" pitchFamily="34" charset="-122"/>
                        </a:rPr>
                        <a:t>次课（听课前需征求任课教师同意，完成听课后由任课老师进行签字确认，应注意尊重授课老师知识产权，避免剽窃）</a:t>
                      </a:r>
                    </a:p>
                    <a:p>
                      <a:r>
                        <a:rPr lang="en-US" altLang="zh-CN" sz="2000" b="0" kern="1200" dirty="0" smtClean="0">
                          <a:effectLst/>
                          <a:latin typeface="微软雅黑" panose="020B0503020204020204" pitchFamily="34" charset="-122"/>
                          <a:ea typeface="微软雅黑" panose="020B0503020204020204" pitchFamily="34" charset="-122"/>
                        </a:rPr>
                        <a:t>2. </a:t>
                      </a:r>
                      <a:r>
                        <a:rPr lang="zh-CN" altLang="zh-CN" sz="2000" b="0" kern="1200" dirty="0" smtClean="0">
                          <a:effectLst/>
                          <a:latin typeface="微软雅黑" panose="020B0503020204020204" pitchFamily="34" charset="-122"/>
                          <a:ea typeface="微软雅黑" panose="020B0503020204020204" pitchFamily="34" charset="-122"/>
                        </a:rPr>
                        <a:t>讲座主讲人：按讲座时长累计学时</a:t>
                      </a:r>
                    </a:p>
                    <a:p>
                      <a:pPr marL="0" algn="l" defTabSz="914400" rtl="0" eaLnBrk="1" latinLnBrk="0" hangingPunct="1"/>
                      <a:r>
                        <a:rPr lang="zh-CN" altLang="zh-CN" sz="2400" b="1" kern="1200" dirty="0" smtClean="0">
                          <a:solidFill>
                            <a:schemeClr val="lt1"/>
                          </a:solidFill>
                          <a:effectLst/>
                          <a:latin typeface="微软雅黑" panose="020B0503020204020204" pitchFamily="34" charset="-122"/>
                          <a:ea typeface="微软雅黑" panose="020B0503020204020204" pitchFamily="34" charset="-122"/>
                          <a:cs typeface="+mn-cs"/>
                        </a:rPr>
                        <a:t>（五）招生工作：</a:t>
                      </a:r>
                    </a:p>
                    <a:p>
                      <a:r>
                        <a:rPr lang="en-US" altLang="zh-CN" sz="2000" b="0" kern="1200" dirty="0" smtClean="0">
                          <a:effectLst/>
                          <a:latin typeface="微软雅黑" panose="020B0503020204020204" pitchFamily="34" charset="-122"/>
                          <a:ea typeface="微软雅黑" panose="020B0503020204020204" pitchFamily="34" charset="-122"/>
                        </a:rPr>
                        <a:t>1. </a:t>
                      </a:r>
                      <a:r>
                        <a:rPr lang="zh-CN" altLang="zh-CN" sz="2000" b="0" kern="1200" dirty="0" smtClean="0">
                          <a:effectLst/>
                          <a:latin typeface="微软雅黑" panose="020B0503020204020204" pitchFamily="34" charset="-122"/>
                          <a:ea typeface="微软雅黑" panose="020B0503020204020204" pitchFamily="34" charset="-122"/>
                        </a:rPr>
                        <a:t>学校招生工作：</a:t>
                      </a:r>
                    </a:p>
                    <a:p>
                      <a:r>
                        <a:rPr lang="zh-CN" altLang="zh-CN" sz="2000" b="0" kern="1200" dirty="0" smtClean="0">
                          <a:effectLst/>
                          <a:latin typeface="微软雅黑" panose="020B0503020204020204" pitchFamily="34" charset="-122"/>
                          <a:ea typeface="微软雅黑" panose="020B0503020204020204" pitchFamily="34" charset="-122"/>
                        </a:rPr>
                        <a:t>担任省市招生组组长</a:t>
                      </a:r>
                      <a:r>
                        <a:rPr lang="en-US" altLang="zh-CN" sz="2000" b="0" kern="1200" dirty="0" smtClean="0">
                          <a:effectLst/>
                          <a:latin typeface="微软雅黑" panose="020B0503020204020204" pitchFamily="34" charset="-122"/>
                          <a:ea typeface="微软雅黑" panose="020B0503020204020204" pitchFamily="34" charset="-122"/>
                        </a:rPr>
                        <a:t>●</a:t>
                      </a:r>
                      <a:r>
                        <a:rPr lang="zh-CN" altLang="zh-CN" sz="2000" b="0" kern="1200" dirty="0" smtClean="0">
                          <a:effectLst/>
                          <a:latin typeface="微软雅黑" panose="020B0503020204020204" pitchFamily="34" charset="-122"/>
                          <a:ea typeface="微软雅黑" panose="020B0503020204020204" pitchFamily="34" charset="-122"/>
                        </a:rPr>
                        <a:t>学时，招生组组员</a:t>
                      </a:r>
                      <a:r>
                        <a:rPr lang="en-US" altLang="zh-CN" sz="2000" b="0" kern="1200" dirty="0" smtClean="0">
                          <a:effectLst/>
                          <a:latin typeface="微软雅黑" panose="020B0503020204020204" pitchFamily="34" charset="-122"/>
                          <a:ea typeface="微软雅黑" panose="020B0503020204020204" pitchFamily="34" charset="-122"/>
                        </a:rPr>
                        <a:t>●</a:t>
                      </a:r>
                      <a:r>
                        <a:rPr lang="zh-CN" altLang="zh-CN" sz="2000" b="0" kern="1200" dirty="0" smtClean="0">
                          <a:effectLst/>
                          <a:latin typeface="微软雅黑" panose="020B0503020204020204" pitchFamily="34" charset="-122"/>
                          <a:ea typeface="微软雅黑" panose="020B0503020204020204" pitchFamily="34" charset="-122"/>
                        </a:rPr>
                        <a:t>学时，参与学校招生工作（强基、专项、留学生）</a:t>
                      </a:r>
                      <a:r>
                        <a:rPr lang="en-US" altLang="zh-CN" sz="2000" b="0" kern="1200" dirty="0" smtClean="0">
                          <a:effectLst/>
                          <a:latin typeface="微软雅黑" panose="020B0503020204020204" pitchFamily="34" charset="-122"/>
                          <a:ea typeface="微软雅黑" panose="020B0503020204020204" pitchFamily="34" charset="-122"/>
                        </a:rPr>
                        <a:t>●</a:t>
                      </a:r>
                      <a:r>
                        <a:rPr lang="zh-CN" altLang="zh-CN" sz="2000" b="0" kern="1200" dirty="0" smtClean="0">
                          <a:effectLst/>
                          <a:latin typeface="微软雅黑" panose="020B0503020204020204" pitchFamily="34" charset="-122"/>
                          <a:ea typeface="微软雅黑" panose="020B0503020204020204" pitchFamily="34" charset="-122"/>
                        </a:rPr>
                        <a:t>学时</a:t>
                      </a:r>
                    </a:p>
                    <a:p>
                      <a:r>
                        <a:rPr lang="en-US" altLang="zh-CN" sz="2000" b="0" kern="1200" dirty="0" smtClean="0">
                          <a:effectLst/>
                          <a:latin typeface="微软雅黑" panose="020B0503020204020204" pitchFamily="34" charset="-122"/>
                          <a:ea typeface="微软雅黑" panose="020B0503020204020204" pitchFamily="34" charset="-122"/>
                        </a:rPr>
                        <a:t>2. </a:t>
                      </a:r>
                      <a:r>
                        <a:rPr lang="zh-CN" altLang="zh-CN" sz="2000" b="0" kern="1200" dirty="0" smtClean="0">
                          <a:effectLst/>
                          <a:latin typeface="微软雅黑" panose="020B0503020204020204" pitchFamily="34" charset="-122"/>
                          <a:ea typeface="微软雅黑" panose="020B0503020204020204" pitchFamily="34" charset="-122"/>
                        </a:rPr>
                        <a:t>学院本科保送生招生工作：</a:t>
                      </a:r>
                    </a:p>
                    <a:p>
                      <a:r>
                        <a:rPr lang="zh-CN" altLang="zh-CN" sz="2000" b="0" kern="1200" dirty="0" smtClean="0">
                          <a:effectLst/>
                          <a:latin typeface="微软雅黑" panose="020B0503020204020204" pitchFamily="34" charset="-122"/>
                          <a:ea typeface="微软雅黑" panose="020B0503020204020204" pitchFamily="34" charset="-122"/>
                        </a:rPr>
                        <a:t>担任面试老师</a:t>
                      </a:r>
                      <a:r>
                        <a:rPr lang="en-US" altLang="zh-CN" sz="2000" b="0" kern="1200" dirty="0" smtClean="0">
                          <a:effectLst/>
                          <a:latin typeface="微软雅黑" panose="020B0503020204020204" pitchFamily="34" charset="-122"/>
                          <a:ea typeface="微软雅黑" panose="020B0503020204020204" pitchFamily="34" charset="-122"/>
                        </a:rPr>
                        <a:t>●</a:t>
                      </a:r>
                      <a:r>
                        <a:rPr lang="zh-CN" altLang="zh-CN" sz="2000" b="0" kern="1200" dirty="0" smtClean="0">
                          <a:effectLst/>
                          <a:latin typeface="微软雅黑" panose="020B0503020204020204" pitchFamily="34" charset="-122"/>
                          <a:ea typeface="微软雅黑" panose="020B0503020204020204" pitchFamily="34" charset="-122"/>
                        </a:rPr>
                        <a:t>学时，参与招生咨询</a:t>
                      </a:r>
                      <a:r>
                        <a:rPr lang="en-US" altLang="zh-CN" sz="2000" b="0" kern="1200" dirty="0" smtClean="0">
                          <a:effectLst/>
                          <a:latin typeface="微软雅黑" panose="020B0503020204020204" pitchFamily="34" charset="-122"/>
                          <a:ea typeface="微软雅黑" panose="020B0503020204020204" pitchFamily="34" charset="-122"/>
                        </a:rPr>
                        <a:t>●</a:t>
                      </a:r>
                      <a:r>
                        <a:rPr lang="zh-CN" altLang="zh-CN" sz="2000" b="0" kern="1200" dirty="0" smtClean="0">
                          <a:effectLst/>
                          <a:latin typeface="微软雅黑" panose="020B0503020204020204" pitchFamily="34" charset="-122"/>
                          <a:ea typeface="微软雅黑" panose="020B0503020204020204" pitchFamily="34" charset="-122"/>
                        </a:rPr>
                        <a:t>学时</a:t>
                      </a:r>
                      <a:r>
                        <a:rPr lang="en-US" altLang="zh-CN" sz="2000" b="0" kern="1200" dirty="0" smtClean="0">
                          <a:effectLst/>
                          <a:latin typeface="微软雅黑" panose="020B0503020204020204" pitchFamily="34" charset="-122"/>
                          <a:ea typeface="微软雅黑" panose="020B0503020204020204" pitchFamily="34" charset="-122"/>
                        </a:rPr>
                        <a:t>/</a:t>
                      </a:r>
                      <a:r>
                        <a:rPr lang="zh-CN" altLang="zh-CN" sz="2000" b="0" kern="1200" dirty="0" smtClean="0">
                          <a:effectLst/>
                          <a:latin typeface="微软雅黑" panose="020B0503020204020204" pitchFamily="34" charset="-122"/>
                          <a:ea typeface="微软雅黑" panose="020B0503020204020204" pitchFamily="34" charset="-122"/>
                        </a:rPr>
                        <a:t>学校</a:t>
                      </a:r>
                    </a:p>
                    <a:p>
                      <a:r>
                        <a:rPr lang="zh-CN" altLang="zh-CN" sz="1800" b="0" kern="1200" dirty="0" smtClean="0">
                          <a:effectLst/>
                          <a:latin typeface="微软雅黑" panose="020B0503020204020204" pitchFamily="34" charset="-122"/>
                          <a:ea typeface="微软雅黑" panose="020B0503020204020204" pitchFamily="34" charset="-122"/>
                        </a:rPr>
                        <a:t>说明：</a:t>
                      </a:r>
                    </a:p>
                    <a:p>
                      <a:r>
                        <a:rPr lang="zh-CN" altLang="zh-CN" sz="1800" b="0" kern="1200" dirty="0" smtClean="0">
                          <a:effectLst/>
                          <a:latin typeface="微软雅黑" panose="020B0503020204020204" pitchFamily="34" charset="-122"/>
                          <a:ea typeface="微软雅黑" panose="020B0503020204020204" pitchFamily="34" charset="-122"/>
                        </a:rPr>
                        <a:t>以上工作量累计办法均应在教师完成本身教学及科研任务后生效</a:t>
                      </a:r>
                    </a:p>
                    <a:p>
                      <a:endParaRPr lang="zh-CN" altLang="en-US" sz="2000" b="0"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575062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3774" y="1"/>
            <a:ext cx="2246521" cy="1187116"/>
          </a:xfrm>
        </p:spPr>
        <p:txBody>
          <a:bodyPr/>
          <a:lstStyle/>
          <a:p>
            <a:r>
              <a:rPr lang="zh-CN" altLang="en-US" dirty="0" smtClean="0">
                <a:solidFill>
                  <a:srgbClr val="FF0000"/>
                </a:solidFill>
              </a:rPr>
              <a:t>课程思政</a:t>
            </a:r>
            <a:endParaRPr lang="zh-CN" altLang="en-US" dirty="0">
              <a:solidFill>
                <a:srgbClr val="FF0000"/>
              </a:solidFill>
            </a:endParaRPr>
          </a:p>
        </p:txBody>
      </p:sp>
      <p:pic>
        <p:nvPicPr>
          <p:cNvPr id="4" name="内容占位符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12295" y="981158"/>
            <a:ext cx="7838852" cy="5876842"/>
          </a:xfr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096" y="-192504"/>
            <a:ext cx="11341768" cy="724018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212" y="0"/>
            <a:ext cx="9147575" cy="6858000"/>
          </a:xfrm>
          <a:prstGeom prst="rect">
            <a:avLst/>
          </a:prstGeom>
        </p:spPr>
      </p:pic>
    </p:spTree>
    <p:extLst>
      <p:ext uri="{BB962C8B-B14F-4D97-AF65-F5344CB8AC3E}">
        <p14:creationId xmlns:p14="http://schemas.microsoft.com/office/powerpoint/2010/main" val="120018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913774" y="1058780"/>
            <a:ext cx="10363826" cy="4732420"/>
          </a:xfrm>
        </p:spPr>
        <p:txBody>
          <a:bodyPr>
            <a:normAutofit/>
          </a:bodyPr>
          <a:lstStyle/>
          <a:p>
            <a:pPr marL="0" indent="0" algn="ctr" rtl="1">
              <a:buNone/>
            </a:pPr>
            <a:r>
              <a:rPr lang="zh-CN" altLang="zh-CN" sz="4400" dirty="0"/>
              <a:t>阿拉伯语阅读系列教材</a:t>
            </a:r>
          </a:p>
          <a:p>
            <a:pPr marL="0" indent="0" rtl="1">
              <a:buNone/>
            </a:pPr>
            <a:r>
              <a:rPr lang="en-US" altLang="zh-CN" sz="4400" dirty="0"/>
              <a:t>  </a:t>
            </a:r>
            <a:endParaRPr lang="en-US" altLang="zh-CN" sz="4400" dirty="0" smtClean="0"/>
          </a:p>
          <a:p>
            <a:pPr marL="0" indent="0" rtl="1">
              <a:buNone/>
            </a:pPr>
            <a:endParaRPr lang="en-US" altLang="zh-CN" sz="4400" dirty="0"/>
          </a:p>
          <a:p>
            <a:pPr marL="0" indent="0" algn="ctr" rtl="1">
              <a:buNone/>
            </a:pPr>
            <a:r>
              <a:rPr lang="zh-CN" altLang="zh-CN" sz="4400" dirty="0" smtClean="0"/>
              <a:t>今日</a:t>
            </a:r>
            <a:r>
              <a:rPr lang="zh-CN" altLang="zh-CN" sz="4400" dirty="0"/>
              <a:t>中国与世界</a:t>
            </a:r>
          </a:p>
          <a:p>
            <a:pPr marL="0" indent="0" algn="ctr">
              <a:buNone/>
            </a:pPr>
            <a:r>
              <a:rPr lang="ar-EG" altLang="zh-CN" sz="4400" dirty="0">
                <a:hlinkClick r:id="rId2" action="ppaction://hlinkfile"/>
              </a:rPr>
              <a:t>الصين اليوم والعالم</a:t>
            </a:r>
            <a:endParaRPr lang="zh-CN" altLang="en-US" sz="4400" dirty="0"/>
          </a:p>
        </p:txBody>
      </p:sp>
    </p:spTree>
    <p:extLst>
      <p:ext uri="{BB962C8B-B14F-4D97-AF65-F5344CB8AC3E}">
        <p14:creationId xmlns:p14="http://schemas.microsoft.com/office/powerpoint/2010/main" val="30223278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3776" y="177229"/>
            <a:ext cx="2436254" cy="986553"/>
          </a:xfrm>
        </p:spPr>
        <p:txBody>
          <a:bodyPr/>
          <a:lstStyle/>
          <a:p>
            <a:r>
              <a:rPr lang="zh-CN" altLang="en-US" b="1" dirty="0">
                <a:latin typeface="微软雅黑" panose="020B0503020204020204" pitchFamily="34" charset="-122"/>
                <a:ea typeface="微软雅黑" panose="020B0503020204020204" pitchFamily="34" charset="-122"/>
              </a:rPr>
              <a:t>开课情况</a:t>
            </a:r>
          </a:p>
        </p:txBody>
      </p:sp>
      <p:graphicFrame>
        <p:nvGraphicFramePr>
          <p:cNvPr id="4" name="内容占位符 3"/>
          <p:cNvGraphicFramePr>
            <a:graphicFrameLocks noGrp="1"/>
          </p:cNvGraphicFramePr>
          <p:nvPr>
            <p:ph sz="quarter" idx="13"/>
            <p:extLst>
              <p:ext uri="{D42A27DB-BD31-4B8C-83A1-F6EECF244321}">
                <p14:modId xmlns:p14="http://schemas.microsoft.com/office/powerpoint/2010/main" val="2501507404"/>
              </p:ext>
            </p:extLst>
          </p:nvPr>
        </p:nvGraphicFramePr>
        <p:xfrm>
          <a:off x="913776" y="1420479"/>
          <a:ext cx="9289004" cy="3833803"/>
        </p:xfrm>
        <a:graphic>
          <a:graphicData uri="http://schemas.openxmlformats.org/drawingml/2006/table">
            <a:tbl>
              <a:tblPr firstRow="1" bandRow="1">
                <a:tableStyleId>{7DF18680-E054-41AD-8BC1-D1AEF772440D}</a:tableStyleId>
              </a:tblPr>
              <a:tblGrid>
                <a:gridCol w="2322251">
                  <a:extLst>
                    <a:ext uri="{9D8B030D-6E8A-4147-A177-3AD203B41FA5}">
                      <a16:colId xmlns:a16="http://schemas.microsoft.com/office/drawing/2014/main" val="20000"/>
                    </a:ext>
                  </a:extLst>
                </a:gridCol>
                <a:gridCol w="2400002">
                  <a:extLst>
                    <a:ext uri="{9D8B030D-6E8A-4147-A177-3AD203B41FA5}">
                      <a16:colId xmlns:a16="http://schemas.microsoft.com/office/drawing/2014/main" val="20001"/>
                    </a:ext>
                  </a:extLst>
                </a:gridCol>
                <a:gridCol w="2915716">
                  <a:extLst>
                    <a:ext uri="{9D8B030D-6E8A-4147-A177-3AD203B41FA5}">
                      <a16:colId xmlns:a16="http://schemas.microsoft.com/office/drawing/2014/main" val="20002"/>
                    </a:ext>
                  </a:extLst>
                </a:gridCol>
                <a:gridCol w="1651035">
                  <a:extLst>
                    <a:ext uri="{9D8B030D-6E8A-4147-A177-3AD203B41FA5}">
                      <a16:colId xmlns:a16="http://schemas.microsoft.com/office/drawing/2014/main" val="20003"/>
                    </a:ext>
                  </a:extLst>
                </a:gridCol>
              </a:tblGrid>
              <a:tr h="776305">
                <a:tc>
                  <a:txBody>
                    <a:bodyPr/>
                    <a:lstStyle/>
                    <a:p>
                      <a:r>
                        <a:rPr lang="zh-CN" altLang="zh-CN" sz="2800" dirty="0" smtClean="0">
                          <a:effectLst/>
                        </a:rPr>
                        <a:t>本科生</a:t>
                      </a:r>
                      <a:r>
                        <a:rPr lang="en-US" altLang="zh-CN" sz="2800" dirty="0" smtClean="0">
                          <a:effectLst/>
                        </a:rPr>
                        <a:t>537</a:t>
                      </a:r>
                      <a:r>
                        <a:rPr lang="zh-CN" altLang="zh-CN" sz="2800" dirty="0" smtClean="0">
                          <a:effectLst/>
                        </a:rPr>
                        <a:t>门</a:t>
                      </a:r>
                      <a:endParaRPr lang="zh-CN" altLang="en-US" sz="2800" dirty="0"/>
                    </a:p>
                  </a:txBody>
                  <a:tcPr/>
                </a:tc>
                <a:tc>
                  <a:txBody>
                    <a:bodyPr/>
                    <a:lstStyle/>
                    <a:p>
                      <a:r>
                        <a:rPr lang="zh-CN" altLang="zh-CN" sz="2800" dirty="0" smtClean="0">
                          <a:effectLst/>
                        </a:rPr>
                        <a:t>新开课程</a:t>
                      </a:r>
                      <a:r>
                        <a:rPr lang="en-US" altLang="zh-CN" sz="2800" dirty="0" smtClean="0">
                          <a:effectLst/>
                        </a:rPr>
                        <a:t>36</a:t>
                      </a:r>
                      <a:r>
                        <a:rPr lang="zh-CN" altLang="zh-CN" sz="2800" dirty="0" smtClean="0">
                          <a:effectLst/>
                        </a:rPr>
                        <a:t>门</a:t>
                      </a:r>
                      <a:endParaRPr lang="zh-CN" altLang="en-US" sz="2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2800" dirty="0" smtClean="0">
                          <a:effectLst/>
                        </a:rPr>
                        <a:t>思政立项课程</a:t>
                      </a:r>
                      <a:r>
                        <a:rPr lang="en-US" altLang="zh-CN" sz="2800" dirty="0" smtClean="0">
                          <a:effectLst/>
                        </a:rPr>
                        <a:t>3</a:t>
                      </a:r>
                      <a:r>
                        <a:rPr lang="zh-CN" altLang="zh-CN" sz="2800" dirty="0" smtClean="0">
                          <a:effectLst/>
                        </a:rPr>
                        <a:t>门</a:t>
                      </a:r>
                      <a:endParaRPr lang="zh-CN" altLang="en-US" sz="2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2800" dirty="0" smtClean="0">
                          <a:effectLst/>
                        </a:rPr>
                        <a:t>慕课</a:t>
                      </a:r>
                      <a:r>
                        <a:rPr lang="en-US" altLang="zh-CN" sz="2800" dirty="0" smtClean="0">
                          <a:effectLst/>
                        </a:rPr>
                        <a:t>4</a:t>
                      </a:r>
                      <a:r>
                        <a:rPr lang="zh-CN" altLang="zh-CN" sz="2800" dirty="0" smtClean="0">
                          <a:effectLst/>
                        </a:rPr>
                        <a:t>门</a:t>
                      </a:r>
                      <a:endParaRPr lang="zh-CN" altLang="en-US" sz="2800" dirty="0"/>
                    </a:p>
                  </a:txBody>
                  <a:tcPr/>
                </a:tc>
                <a:extLst>
                  <a:ext uri="{0D108BD9-81ED-4DB2-BD59-A6C34878D82A}">
                    <a16:rowId xmlns:a16="http://schemas.microsoft.com/office/drawing/2014/main" val="10000"/>
                  </a:ext>
                </a:extLst>
              </a:tr>
              <a:tr h="1019166">
                <a:tc>
                  <a:txBody>
                    <a:bodyPr/>
                    <a:lstStyle/>
                    <a:p>
                      <a:r>
                        <a:rPr lang="zh-CN" altLang="zh-CN" sz="2800" kern="1200" dirty="0" smtClean="0">
                          <a:effectLst/>
                        </a:rPr>
                        <a:t>大学英语</a:t>
                      </a:r>
                      <a:r>
                        <a:rPr lang="en-US" altLang="zh-CN" sz="2800" kern="1200" dirty="0" smtClean="0">
                          <a:effectLst/>
                        </a:rPr>
                        <a:t>46</a:t>
                      </a:r>
                      <a:r>
                        <a:rPr lang="zh-CN" altLang="zh-CN" sz="2800" kern="1200" dirty="0" smtClean="0">
                          <a:effectLst/>
                        </a:rPr>
                        <a:t>门</a:t>
                      </a:r>
                      <a:endParaRPr lang="zh-CN" altLang="en-US" sz="2800" dirty="0"/>
                    </a:p>
                  </a:txBody>
                  <a:tcPr/>
                </a:tc>
                <a:tc>
                  <a:txBody>
                    <a:bodyPr/>
                    <a:lstStyle/>
                    <a:p>
                      <a:r>
                        <a:rPr lang="zh-CN" altLang="zh-CN" sz="2800" kern="1200" dirty="0" smtClean="0">
                          <a:effectLst/>
                        </a:rPr>
                        <a:t>语言中心</a:t>
                      </a:r>
                      <a:r>
                        <a:rPr lang="en-US" altLang="zh-CN" sz="2800" kern="1200" dirty="0" smtClean="0">
                          <a:effectLst/>
                        </a:rPr>
                        <a:t>27</a:t>
                      </a:r>
                      <a:r>
                        <a:rPr lang="zh-CN" altLang="zh-CN" sz="2800" kern="1200" dirty="0" smtClean="0">
                          <a:effectLst/>
                        </a:rPr>
                        <a:t>门</a:t>
                      </a:r>
                      <a:endParaRPr lang="zh-CN" altLang="en-US" sz="2800" dirty="0"/>
                    </a:p>
                  </a:txBody>
                  <a:tcPr/>
                </a:tc>
                <a:tc>
                  <a:txBody>
                    <a:bodyPr/>
                    <a:lstStyle/>
                    <a:p>
                      <a:r>
                        <a:rPr lang="zh-CN" altLang="en-US" sz="2800" dirty="0" smtClean="0"/>
                        <a:t>公共基础外语</a:t>
                      </a:r>
                      <a:r>
                        <a:rPr lang="en-US" altLang="zh-CN" sz="2800" dirty="0" smtClean="0"/>
                        <a:t>13</a:t>
                      </a:r>
                      <a:r>
                        <a:rPr lang="zh-CN" altLang="en-US" sz="2800" dirty="0" smtClean="0"/>
                        <a:t>个班（德法意日）</a:t>
                      </a:r>
                      <a:endParaRPr lang="zh-CN" altLang="en-US" sz="2800" dirty="0"/>
                    </a:p>
                  </a:txBody>
                  <a:tcPr/>
                </a:tc>
                <a:tc>
                  <a:txBody>
                    <a:bodyPr/>
                    <a:lstStyle/>
                    <a:p>
                      <a:endParaRPr lang="zh-CN" altLang="en-US" sz="2800" dirty="0"/>
                    </a:p>
                  </a:txBody>
                  <a:tcPr/>
                </a:tc>
                <a:extLst>
                  <a:ext uri="{0D108BD9-81ED-4DB2-BD59-A6C34878D82A}">
                    <a16:rowId xmlns:a16="http://schemas.microsoft.com/office/drawing/2014/main" val="10001"/>
                  </a:ext>
                </a:extLst>
              </a:tr>
              <a:tr h="1019166">
                <a:tc>
                  <a:txBody>
                    <a:bodyPr/>
                    <a:lstStyle/>
                    <a:p>
                      <a:r>
                        <a:rPr lang="zh-CN" altLang="en-US" sz="2800" dirty="0" smtClean="0"/>
                        <a:t>本研项目</a:t>
                      </a:r>
                      <a:endParaRPr lang="zh-CN" altLang="en-US" sz="2800" dirty="0"/>
                    </a:p>
                  </a:txBody>
                  <a:tcPr/>
                </a:tc>
                <a:tc>
                  <a:txBody>
                    <a:bodyPr/>
                    <a:lstStyle/>
                    <a:p>
                      <a:r>
                        <a:rPr lang="zh-CN" altLang="en-US" sz="2800" dirty="0" smtClean="0"/>
                        <a:t>立项</a:t>
                      </a:r>
                      <a:r>
                        <a:rPr lang="en-US" altLang="zh-CN" sz="2800" dirty="0" smtClean="0"/>
                        <a:t>14</a:t>
                      </a:r>
                      <a:r>
                        <a:rPr lang="zh-CN" altLang="en-US" sz="2800" dirty="0" smtClean="0"/>
                        <a:t>项</a:t>
                      </a:r>
                      <a:endParaRPr lang="zh-CN" altLang="en-US" sz="2800" dirty="0"/>
                    </a:p>
                  </a:txBody>
                  <a:tcPr/>
                </a:tc>
                <a:tc>
                  <a:txBody>
                    <a:bodyPr/>
                    <a:lstStyle/>
                    <a:p>
                      <a:r>
                        <a:rPr lang="zh-CN" altLang="en-US" sz="2800" dirty="0" smtClean="0"/>
                        <a:t>结项</a:t>
                      </a:r>
                      <a:r>
                        <a:rPr lang="en-US" altLang="zh-CN" sz="2800" dirty="0" smtClean="0"/>
                        <a:t>14</a:t>
                      </a:r>
                      <a:endParaRPr lang="zh-CN" altLang="en-US" sz="2800" dirty="0"/>
                    </a:p>
                  </a:txBody>
                  <a:tcPr/>
                </a:tc>
                <a:tc>
                  <a:txBody>
                    <a:bodyPr/>
                    <a:lstStyle/>
                    <a:p>
                      <a:r>
                        <a:rPr lang="zh-CN" altLang="en-US" sz="2800" dirty="0" smtClean="0"/>
                        <a:t>优秀</a:t>
                      </a:r>
                      <a:r>
                        <a:rPr lang="en-US" altLang="zh-CN" sz="2800" dirty="0" smtClean="0"/>
                        <a:t>2</a:t>
                      </a:r>
                      <a:r>
                        <a:rPr lang="zh-CN" altLang="en-US" sz="2800" dirty="0" smtClean="0"/>
                        <a:t>项</a:t>
                      </a:r>
                      <a:endParaRPr lang="zh-CN" altLang="en-US" sz="2800" dirty="0"/>
                    </a:p>
                  </a:txBody>
                  <a:tcPr/>
                </a:tc>
                <a:extLst>
                  <a:ext uri="{0D108BD9-81ED-4DB2-BD59-A6C34878D82A}">
                    <a16:rowId xmlns:a16="http://schemas.microsoft.com/office/drawing/2014/main" val="10002"/>
                  </a:ext>
                </a:extLst>
              </a:tr>
              <a:tr h="1019166">
                <a:tc>
                  <a:txBody>
                    <a:bodyPr/>
                    <a:lstStyle/>
                    <a:p>
                      <a:r>
                        <a:rPr lang="zh-CN" altLang="en-US" sz="2800" dirty="0" smtClean="0"/>
                        <a:t>本科教改</a:t>
                      </a:r>
                      <a:r>
                        <a:rPr lang="en-US" altLang="zh-CN" sz="2800" dirty="0" smtClean="0"/>
                        <a:t>10</a:t>
                      </a:r>
                      <a:r>
                        <a:rPr lang="zh-CN" altLang="en-US" sz="2800" dirty="0" smtClean="0"/>
                        <a:t>项</a:t>
                      </a:r>
                      <a:endParaRPr lang="zh-CN" altLang="en-US" sz="2800" dirty="0"/>
                    </a:p>
                  </a:txBody>
                  <a:tcPr/>
                </a:tc>
                <a:tc>
                  <a:txBody>
                    <a:bodyPr/>
                    <a:lstStyle/>
                    <a:p>
                      <a:r>
                        <a:rPr lang="zh-CN" altLang="en-US" sz="2800" dirty="0" smtClean="0"/>
                        <a:t>结项</a:t>
                      </a:r>
                      <a:r>
                        <a:rPr lang="en-US" altLang="zh-CN" sz="2800" dirty="0" smtClean="0"/>
                        <a:t>2</a:t>
                      </a:r>
                      <a:r>
                        <a:rPr lang="zh-CN" altLang="en-US" sz="2800" dirty="0" smtClean="0"/>
                        <a:t>项</a:t>
                      </a:r>
                      <a:endParaRPr lang="zh-CN" altLang="en-US" sz="2800" dirty="0"/>
                    </a:p>
                  </a:txBody>
                  <a:tcPr/>
                </a:tc>
                <a:tc>
                  <a:txBody>
                    <a:bodyPr/>
                    <a:lstStyle/>
                    <a:p>
                      <a:endParaRPr lang="zh-CN" altLang="en-US" sz="2800" dirty="0"/>
                    </a:p>
                  </a:txBody>
                  <a:tcPr/>
                </a:tc>
                <a:tc>
                  <a:txBody>
                    <a:bodyPr/>
                    <a:lstStyle/>
                    <a:p>
                      <a:endParaRPr lang="zh-CN" altLang="en-US" sz="28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948969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47679" y="330482"/>
            <a:ext cx="11007259" cy="1448442"/>
          </a:xfrm>
        </p:spPr>
        <p:txBody>
          <a:bodyPr/>
          <a:lstStyle/>
          <a:p>
            <a:pPr algn="just"/>
            <a:r>
              <a:rPr lang="zh-CN" altLang="en-US" b="1" dirty="0">
                <a:latin typeface="微软雅黑" panose="020B0503020204020204" pitchFamily="34" charset="-122"/>
                <a:ea typeface="微软雅黑" panose="020B0503020204020204" pitchFamily="34" charset="-122"/>
              </a:rPr>
              <a:t>完成外语保送考试</a:t>
            </a:r>
            <a:r>
              <a:rPr lang="zh-CN" altLang="en-US" b="1" dirty="0" smtClean="0">
                <a:latin typeface="微软雅黑" panose="020B0503020204020204" pitchFamily="34" charset="-122"/>
                <a:ea typeface="微软雅黑" panose="020B0503020204020204" pitchFamily="34" charset="-122"/>
              </a:rPr>
              <a:t>工作</a:t>
            </a:r>
            <a:r>
              <a:rPr lang="en-US" altLang="zh-CN" b="1" dirty="0" smtClean="0">
                <a:latin typeface="微软雅黑" panose="020B0503020204020204" pitchFamily="34" charset="-122"/>
                <a:ea typeface="微软雅黑" panose="020B0503020204020204" pitchFamily="34" charset="-122"/>
              </a:rPr>
              <a:t>——</a:t>
            </a:r>
            <a:r>
              <a:rPr lang="zh-CN" altLang="en-US" dirty="0" smtClean="0">
                <a:solidFill>
                  <a:srgbClr val="FF0000"/>
                </a:solidFill>
              </a:rPr>
              <a:t>疫情</a:t>
            </a:r>
            <a:r>
              <a:rPr lang="zh-CN" altLang="en-US" dirty="0">
                <a:solidFill>
                  <a:srgbClr val="FF0000"/>
                </a:solidFill>
              </a:rPr>
              <a:t>之下，送考到家</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3" name="内容占位符 2"/>
          <p:cNvSpPr>
            <a:spLocks noGrp="1"/>
          </p:cNvSpPr>
          <p:nvPr>
            <p:ph sz="quarter" idx="13"/>
          </p:nvPr>
        </p:nvSpPr>
        <p:spPr>
          <a:xfrm>
            <a:off x="678830" y="1054703"/>
            <a:ext cx="10700709" cy="5085346"/>
          </a:xfrm>
        </p:spPr>
        <p:txBody>
          <a:bodyPr>
            <a:normAutofit fontScale="92500" lnSpcReduction="20000"/>
          </a:bodyPr>
          <a:lstStyle/>
          <a:p>
            <a:r>
              <a:rPr lang="zh-CN" altLang="en-US" dirty="0"/>
              <a:t>在疫情不断、冬奥临近的背景下，保送生难以入校参加考试，为保障考试工作的顺利实施，为学院招到优秀的生源，全员师生共同努力，送考到家，举办了一场全新形式的保送生考试</a:t>
            </a:r>
            <a:r>
              <a:rPr lang="en-US" altLang="zh-CN" dirty="0"/>
              <a:t>1. </a:t>
            </a:r>
            <a:r>
              <a:rPr lang="zh-CN" altLang="en-US" dirty="0"/>
              <a:t>考试工作得到了全院师生的全力配合，学院派出</a:t>
            </a:r>
            <a:r>
              <a:rPr lang="en-US" altLang="zh-CN" dirty="0"/>
              <a:t>18</a:t>
            </a:r>
            <a:r>
              <a:rPr lang="zh-CN" altLang="en-US" dirty="0"/>
              <a:t>位老师，</a:t>
            </a:r>
            <a:r>
              <a:rPr lang="en-US" altLang="zh-CN" dirty="0"/>
              <a:t>14</a:t>
            </a:r>
            <a:r>
              <a:rPr lang="zh-CN" altLang="en-US" dirty="0"/>
              <a:t>位学生奔赴全国</a:t>
            </a:r>
            <a:r>
              <a:rPr lang="en-US" altLang="zh-CN" dirty="0"/>
              <a:t>16</a:t>
            </a:r>
            <a:r>
              <a:rPr lang="zh-CN" altLang="en-US" dirty="0"/>
              <a:t>个城市的</a:t>
            </a:r>
            <a:r>
              <a:rPr lang="en-US" altLang="zh-CN" dirty="0"/>
              <a:t>17</a:t>
            </a:r>
            <a:r>
              <a:rPr lang="zh-CN" altLang="en-US" dirty="0"/>
              <a:t>所中学进行监考；同时</a:t>
            </a:r>
            <a:r>
              <a:rPr lang="en-US" altLang="zh-CN" dirty="0"/>
              <a:t>50</a:t>
            </a:r>
            <a:r>
              <a:rPr lang="zh-CN" altLang="en-US" dirty="0"/>
              <a:t>余位各院系教师及</a:t>
            </a:r>
            <a:r>
              <a:rPr lang="en-US" altLang="zh-CN" dirty="0"/>
              <a:t>20</a:t>
            </a:r>
            <a:r>
              <a:rPr lang="zh-CN" altLang="en-US" dirty="0"/>
              <a:t>余名行政人员承担了北京主考场的场务工作。北京主考场与各地分考场密切配合，圆满完成了考试工作</a:t>
            </a:r>
            <a:r>
              <a:rPr lang="zh-CN" altLang="en-US" dirty="0" smtClean="0"/>
              <a:t>。</a:t>
            </a:r>
            <a:endParaRPr lang="en-US" altLang="zh-CN" dirty="0" smtClean="0"/>
          </a:p>
          <a:p>
            <a:r>
              <a:rPr lang="en-US" altLang="zh-CN" dirty="0" smtClean="0"/>
              <a:t>2</a:t>
            </a:r>
            <a:r>
              <a:rPr lang="en-US" altLang="zh-CN" dirty="0"/>
              <a:t>. </a:t>
            </a:r>
            <a:r>
              <a:rPr lang="zh-CN" altLang="en-US" dirty="0"/>
              <a:t>出于保密需要，监考人员克服困难，携带了非常笨重的电脑和监视器抵达各考点，毫无怨言，</a:t>
            </a:r>
            <a:r>
              <a:rPr lang="en-US" altLang="zh-CN" dirty="0"/>
              <a:t>53</a:t>
            </a:r>
            <a:r>
              <a:rPr lang="zh-CN" altLang="en-US" dirty="0"/>
              <a:t>台电脑，</a:t>
            </a:r>
            <a:r>
              <a:rPr lang="en-US" altLang="zh-CN" dirty="0"/>
              <a:t>36</a:t>
            </a:r>
            <a:r>
              <a:rPr lang="zh-CN" altLang="en-US" dirty="0"/>
              <a:t>个视频监视器以及纸质材料顺利抵达各考点</a:t>
            </a:r>
            <a:r>
              <a:rPr lang="zh-CN" altLang="en-US" dirty="0" smtClean="0"/>
              <a:t>。</a:t>
            </a:r>
            <a:endParaRPr lang="en-US" altLang="zh-CN" dirty="0" smtClean="0"/>
          </a:p>
          <a:p>
            <a:r>
              <a:rPr lang="en-US" altLang="zh-CN" dirty="0" smtClean="0"/>
              <a:t>3</a:t>
            </a:r>
            <a:r>
              <a:rPr lang="en-US" altLang="zh-CN" dirty="0"/>
              <a:t>. </a:t>
            </a:r>
            <a:r>
              <a:rPr lang="zh-CN" altLang="en-US" dirty="0"/>
              <a:t>疫情之下，许多学校都遇到了类似的困难，人大、浙大同时使用了我们的考题和设备一同进行笔试。北大主动承担责任，由于考试人数多，监考难度大，监考人员克服困难，协助兄弟院校共同完成保送生笔试的监考工作</a:t>
            </a:r>
            <a:r>
              <a:rPr lang="zh-CN" altLang="en-US" dirty="0" smtClean="0"/>
              <a:t>。</a:t>
            </a:r>
            <a:endParaRPr lang="en-US" altLang="zh-CN" dirty="0" smtClean="0"/>
          </a:p>
          <a:p>
            <a:r>
              <a:rPr lang="en-US" altLang="zh-CN" dirty="0" smtClean="0"/>
              <a:t>4</a:t>
            </a:r>
            <a:r>
              <a:rPr lang="en-US" altLang="zh-CN" dirty="0"/>
              <a:t>. </a:t>
            </a:r>
            <a:r>
              <a:rPr lang="zh-CN" altLang="en-US" dirty="0"/>
              <a:t>全新的考试形式，对考务人员提出了极高的要求，全院行政人员通力合作，良好完成了考试任务。考务人员利用休息时间反复测试设备，不断演练优化考试流程，做到考试期间零失误。年轻老师积极承担责任，良好地完成了主考官工作，保障了面试的顺利进行</a:t>
            </a:r>
            <a:r>
              <a:rPr lang="zh-CN" altLang="en-US" dirty="0" smtClean="0"/>
              <a:t>。</a:t>
            </a:r>
            <a:endParaRPr lang="en-US" altLang="zh-CN" dirty="0" smtClean="0"/>
          </a:p>
          <a:p>
            <a:r>
              <a:rPr lang="zh-CN" altLang="en-US" dirty="0" smtClean="0"/>
              <a:t>为期</a:t>
            </a:r>
            <a:r>
              <a:rPr lang="zh-CN" altLang="en-US" dirty="0"/>
              <a:t>一天半的保送生考试圆满落幕，目前零投诉零差评，考试工作得到了招办的肯定，背后是全院师生几个月的筹备努力以及现场的通力协作，感谢大家的支持与配合。</a:t>
            </a:r>
          </a:p>
          <a:p>
            <a:endParaRPr lang="zh-CN" altLang="en-US" dirty="0">
              <a:solidFill>
                <a:schemeClr val="tx1">
                  <a:lumMod val="65000"/>
                  <a:lumOff val="35000"/>
                </a:schemeClr>
              </a:solidFill>
            </a:endParaRPr>
          </a:p>
        </p:txBody>
      </p:sp>
    </p:spTree>
    <p:extLst>
      <p:ext uri="{BB962C8B-B14F-4D97-AF65-F5344CB8AC3E}">
        <p14:creationId xmlns:p14="http://schemas.microsoft.com/office/powerpoint/2010/main" val="12732806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47679" y="330482"/>
            <a:ext cx="4972219" cy="1448442"/>
          </a:xfrm>
        </p:spPr>
        <p:txBody>
          <a:bodyPr/>
          <a:lstStyle/>
          <a:p>
            <a:r>
              <a:rPr lang="zh-CN" altLang="en-US" b="1" dirty="0">
                <a:latin typeface="微软雅黑" panose="020B0503020204020204" pitchFamily="34" charset="-122"/>
                <a:ea typeface="微软雅黑" panose="020B0503020204020204" pitchFamily="34" charset="-122"/>
              </a:rPr>
              <a:t>完成外语保送考试工作</a:t>
            </a:r>
          </a:p>
        </p:txBody>
      </p:sp>
      <p:sp>
        <p:nvSpPr>
          <p:cNvPr id="3" name="内容占位符 2"/>
          <p:cNvSpPr>
            <a:spLocks noGrp="1"/>
          </p:cNvSpPr>
          <p:nvPr>
            <p:ph sz="quarter" idx="13"/>
          </p:nvPr>
        </p:nvSpPr>
        <p:spPr>
          <a:xfrm>
            <a:off x="1202532" y="1652338"/>
            <a:ext cx="10700709" cy="5085346"/>
          </a:xfrm>
        </p:spPr>
        <p:txBody>
          <a:bodyPr>
            <a:normAutofit/>
          </a:bodyPr>
          <a:lstStyle/>
          <a:p>
            <a:r>
              <a:rPr lang="zh-CN" altLang="en-US" sz="2800" dirty="0" smtClean="0">
                <a:solidFill>
                  <a:schemeClr val="tx1">
                    <a:lumMod val="65000"/>
                    <a:lumOff val="35000"/>
                  </a:schemeClr>
                </a:solidFill>
              </a:rPr>
              <a:t>感谢线下考试的各位老师，回京后隔离</a:t>
            </a:r>
            <a:endParaRPr lang="en-US" altLang="zh-CN" sz="2800" dirty="0" smtClean="0">
              <a:solidFill>
                <a:schemeClr val="tx1">
                  <a:lumMod val="65000"/>
                  <a:lumOff val="35000"/>
                </a:schemeClr>
              </a:solidFill>
            </a:endParaRPr>
          </a:p>
          <a:p>
            <a:r>
              <a:rPr lang="zh-CN" altLang="en-US" sz="2800" dirty="0" smtClean="0">
                <a:solidFill>
                  <a:schemeClr val="tx1">
                    <a:lumMod val="65000"/>
                    <a:lumOff val="35000"/>
                  </a:schemeClr>
                </a:solidFill>
              </a:rPr>
              <a:t>感谢线上考试的各位老师</a:t>
            </a:r>
            <a:endParaRPr lang="en-US" altLang="zh-CN" sz="2800" dirty="0" smtClean="0">
              <a:solidFill>
                <a:schemeClr val="tx1">
                  <a:lumMod val="65000"/>
                  <a:lumOff val="35000"/>
                </a:schemeClr>
              </a:solidFill>
            </a:endParaRPr>
          </a:p>
          <a:p>
            <a:r>
              <a:rPr lang="zh-CN" altLang="en-US" sz="2800" dirty="0" smtClean="0">
                <a:solidFill>
                  <a:schemeClr val="tx1">
                    <a:lumMod val="65000"/>
                    <a:lumOff val="35000"/>
                  </a:schemeClr>
                </a:solidFill>
              </a:rPr>
              <a:t>感谢各位线上线下服务的各位老师</a:t>
            </a:r>
            <a:endParaRPr lang="en-US" altLang="zh-CN" sz="2800" dirty="0" smtClean="0">
              <a:solidFill>
                <a:schemeClr val="tx1">
                  <a:lumMod val="65000"/>
                  <a:lumOff val="35000"/>
                </a:schemeClr>
              </a:solidFill>
            </a:endParaRPr>
          </a:p>
          <a:p>
            <a:r>
              <a:rPr lang="zh-CN" altLang="en-US" sz="2800" dirty="0" smtClean="0">
                <a:solidFill>
                  <a:schemeClr val="tx1">
                    <a:lumMod val="65000"/>
                    <a:lumOff val="35000"/>
                  </a:schemeClr>
                </a:solidFill>
              </a:rPr>
              <a:t>感谢参与面试的各位志愿者</a:t>
            </a:r>
            <a:endParaRPr lang="en-US" altLang="zh-CN" sz="2800" dirty="0" smtClean="0">
              <a:solidFill>
                <a:schemeClr val="tx1">
                  <a:lumMod val="65000"/>
                  <a:lumOff val="35000"/>
                </a:schemeClr>
              </a:solidFill>
            </a:endParaRPr>
          </a:p>
          <a:p>
            <a:r>
              <a:rPr lang="zh-CN" altLang="en-US" sz="2800" dirty="0" smtClean="0">
                <a:solidFill>
                  <a:schemeClr val="tx1">
                    <a:lumMod val="65000"/>
                    <a:lumOff val="35000"/>
                  </a:schemeClr>
                </a:solidFill>
              </a:rPr>
              <a:t>感谢各位考生的高中</a:t>
            </a:r>
            <a:endParaRPr lang="en-US" altLang="zh-CN" sz="2800" dirty="0" smtClean="0">
              <a:solidFill>
                <a:schemeClr val="tx1">
                  <a:lumMod val="65000"/>
                  <a:lumOff val="35000"/>
                </a:schemeClr>
              </a:solidFill>
            </a:endParaRPr>
          </a:p>
          <a:p>
            <a:r>
              <a:rPr lang="zh-CN" altLang="en-US" sz="2800" dirty="0" smtClean="0">
                <a:solidFill>
                  <a:schemeClr val="tx1">
                    <a:lumMod val="65000"/>
                    <a:lumOff val="35000"/>
                  </a:schemeClr>
                </a:solidFill>
              </a:rPr>
              <a:t>感谢崔桂红老师，李卉老师</a:t>
            </a:r>
            <a:endParaRPr lang="en-US" altLang="zh-CN" sz="2800" dirty="0" smtClean="0">
              <a:solidFill>
                <a:schemeClr val="tx1">
                  <a:lumMod val="65000"/>
                  <a:lumOff val="35000"/>
                </a:schemeClr>
              </a:solidFill>
            </a:endParaRPr>
          </a:p>
          <a:p>
            <a:endParaRPr lang="zh-CN" altLang="en-US" dirty="0">
              <a:solidFill>
                <a:schemeClr val="tx1">
                  <a:lumMod val="65000"/>
                  <a:lumOff val="35000"/>
                </a:schemeClr>
              </a:solidFill>
            </a:endParaRPr>
          </a:p>
        </p:txBody>
      </p:sp>
    </p:spTree>
    <p:extLst>
      <p:ext uri="{BB962C8B-B14F-4D97-AF65-F5344CB8AC3E}">
        <p14:creationId xmlns:p14="http://schemas.microsoft.com/office/powerpoint/2010/main" val="36803286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98283" y="310217"/>
            <a:ext cx="10364451" cy="1596177"/>
          </a:xfrm>
        </p:spPr>
        <p:txBody>
          <a:bodyPr/>
          <a:lstStyle/>
          <a:p>
            <a:r>
              <a:rPr lang="en-US" altLang="zh-CN" b="1" dirty="0">
                <a:latin typeface="微软雅黑" panose="020B0503020204020204" pitchFamily="34" charset="-122"/>
                <a:ea typeface="微软雅黑" panose="020B0503020204020204" pitchFamily="34" charset="-122"/>
              </a:rPr>
              <a:t>1.</a:t>
            </a:r>
            <a:r>
              <a:rPr lang="zh-CN" altLang="zh-CN" b="1" dirty="0">
                <a:latin typeface="微软雅黑" panose="020B0503020204020204" pitchFamily="34" charset="-122"/>
                <a:ea typeface="微软雅黑" panose="020B0503020204020204" pitchFamily="34" charset="-122"/>
              </a:rPr>
              <a:t>加强专业教学，培养专业</a:t>
            </a:r>
            <a:r>
              <a:rPr lang="zh-CN" altLang="zh-CN" b="1" dirty="0" smtClean="0">
                <a:latin typeface="微软雅黑" panose="020B0503020204020204" pitchFamily="34" charset="-122"/>
                <a:ea typeface="微软雅黑" panose="020B0503020204020204" pitchFamily="34" charset="-122"/>
              </a:rPr>
              <a:t>人材</a:t>
            </a:r>
            <a:endParaRPr lang="zh-CN" altLang="en-US" b="1" dirty="0">
              <a:latin typeface="微软雅黑" panose="020B0503020204020204" pitchFamily="34" charset="-122"/>
              <a:ea typeface="微软雅黑" panose="020B0503020204020204" pitchFamily="34" charset="-122"/>
            </a:endParaRPr>
          </a:p>
        </p:txBody>
      </p:sp>
      <p:sp>
        <p:nvSpPr>
          <p:cNvPr id="3" name="内容占位符 2"/>
          <p:cNvSpPr>
            <a:spLocks noGrp="1"/>
          </p:cNvSpPr>
          <p:nvPr>
            <p:ph sz="quarter" idx="13"/>
          </p:nvPr>
        </p:nvSpPr>
        <p:spPr>
          <a:xfrm>
            <a:off x="913774" y="1725408"/>
            <a:ext cx="10363826" cy="4482887"/>
          </a:xfrm>
        </p:spPr>
        <p:txBody>
          <a:bodyPr>
            <a:noAutofit/>
          </a:bodyPr>
          <a:lstStyle/>
          <a:p>
            <a:r>
              <a:rPr lang="zh-CN" altLang="zh-CN" sz="2400" b="1" dirty="0"/>
              <a:t>北京大学外国语学院已申报国家级一流课程</a:t>
            </a:r>
            <a:r>
              <a:rPr lang="en-US" altLang="zh-CN" sz="2400" b="1" dirty="0"/>
              <a:t>19</a:t>
            </a:r>
            <a:r>
              <a:rPr lang="zh-CN" altLang="zh-CN" sz="2400" b="1" dirty="0"/>
              <a:t>门，北京市级一流课程</a:t>
            </a:r>
            <a:r>
              <a:rPr lang="en-US" altLang="zh-CN" sz="2400" b="1" dirty="0"/>
              <a:t>1</a:t>
            </a:r>
            <a:r>
              <a:rPr lang="zh-CN" altLang="zh-CN" sz="2400" b="1" dirty="0"/>
              <a:t>门，占本院本科专业的</a:t>
            </a:r>
            <a:r>
              <a:rPr lang="en-US" altLang="zh-CN" sz="2400" b="1" dirty="0"/>
              <a:t>95%</a:t>
            </a:r>
            <a:r>
              <a:rPr lang="zh-CN" altLang="zh-CN" sz="2400" b="1" dirty="0"/>
              <a:t>，这在全国所有高校中一流学科占比最高</a:t>
            </a:r>
            <a:r>
              <a:rPr lang="zh-CN" altLang="zh-CN" sz="2400" b="1" dirty="0" smtClean="0"/>
              <a:t>。</a:t>
            </a:r>
            <a:endParaRPr lang="en-US" altLang="zh-CN" sz="2400" b="1" dirty="0" smtClean="0"/>
          </a:p>
          <a:p>
            <a:r>
              <a:rPr lang="zh-CN" altLang="zh-CN" sz="2400" b="1" dirty="0"/>
              <a:t>新建专业意大利语专业瞄准学术前沿，力争在创始阶段就以一个高标准和强培养为建设目标，为国家一带一路政策及人类命运共同体理念培养合格人材</a:t>
            </a:r>
            <a:r>
              <a:rPr lang="zh-CN" altLang="zh-CN" sz="2400" b="1" dirty="0" smtClean="0"/>
              <a:t>。</a:t>
            </a:r>
            <a:endParaRPr lang="en-US" altLang="zh-CN" sz="2400" b="1" dirty="0" smtClean="0"/>
          </a:p>
          <a:p>
            <a:r>
              <a:rPr lang="zh-CN" altLang="zh-CN" sz="2400" b="1" dirty="0"/>
              <a:t>英语系开设的《英语精读》获国家级一流本科课程，俄语已申报</a:t>
            </a:r>
            <a:r>
              <a:rPr lang="en-US" altLang="zh-CN" sz="2400" b="1" dirty="0"/>
              <a:t>2021</a:t>
            </a:r>
            <a:r>
              <a:rPr lang="zh-CN" altLang="zh-CN" sz="2400" b="1" dirty="0"/>
              <a:t>年度国家级一流课程</a:t>
            </a:r>
            <a:r>
              <a:rPr lang="zh-CN" altLang="zh-CN" sz="2400" b="1" dirty="0" smtClean="0"/>
              <a:t>。</a:t>
            </a:r>
            <a:endParaRPr lang="en-US" altLang="zh-CN" sz="2400" b="1" dirty="0" smtClean="0"/>
          </a:p>
          <a:p>
            <a:r>
              <a:rPr lang="zh-CN" altLang="zh-CN" sz="2400" b="1" dirty="0"/>
              <a:t>在语言、文学、历史文化的传统外语教学的同时，加大实用型翻译人才培养和国别与区域高端人才培养计划实施。</a:t>
            </a:r>
            <a:endParaRPr lang="zh-CN" altLang="en-US" sz="2400" b="1" dirty="0"/>
          </a:p>
        </p:txBody>
      </p:sp>
    </p:spTree>
    <p:extLst>
      <p:ext uri="{BB962C8B-B14F-4D97-AF65-F5344CB8AC3E}">
        <p14:creationId xmlns:p14="http://schemas.microsoft.com/office/powerpoint/2010/main" val="31469544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4888" y="410700"/>
            <a:ext cx="1422101" cy="985694"/>
          </a:xfrm>
        </p:spPr>
        <p:txBody>
          <a:bodyPr/>
          <a:lstStyle/>
          <a:p>
            <a:r>
              <a:rPr lang="zh-CN" altLang="en-US" b="1" dirty="0">
                <a:latin typeface="微软雅黑" panose="020B0503020204020204" pitchFamily="34" charset="-122"/>
                <a:ea typeface="微软雅黑" panose="020B0503020204020204" pitchFamily="34" charset="-122"/>
              </a:rPr>
              <a:t>成绩</a:t>
            </a:r>
          </a:p>
        </p:txBody>
      </p:sp>
      <p:sp>
        <p:nvSpPr>
          <p:cNvPr id="3" name="内容占位符 2"/>
          <p:cNvSpPr>
            <a:spLocks noGrp="1"/>
          </p:cNvSpPr>
          <p:nvPr>
            <p:ph sz="quarter" idx="13"/>
          </p:nvPr>
        </p:nvSpPr>
        <p:spPr>
          <a:xfrm>
            <a:off x="577517" y="1757492"/>
            <a:ext cx="11614483" cy="3424107"/>
          </a:xfrm>
        </p:spPr>
        <p:txBody>
          <a:bodyPr>
            <a:normAutofit lnSpcReduction="10000"/>
          </a:bodyPr>
          <a:lstStyle/>
          <a:p>
            <a:r>
              <a:rPr lang="zh-CN" altLang="zh-CN" sz="2400" b="1" dirty="0" smtClean="0">
                <a:latin typeface="+mn-ea"/>
              </a:rPr>
              <a:t>慕</a:t>
            </a:r>
            <a:r>
              <a:rPr lang="zh-CN" altLang="zh-CN" sz="2400" b="1" dirty="0">
                <a:latin typeface="+mn-ea"/>
              </a:rPr>
              <a:t>课</a:t>
            </a:r>
            <a:r>
              <a:rPr lang="zh-CN" altLang="zh-CN" sz="2400" b="1" dirty="0" smtClean="0">
                <a:latin typeface="+mn-ea"/>
              </a:rPr>
              <a:t>建设</a:t>
            </a:r>
            <a:r>
              <a:rPr lang="en-US" altLang="zh-CN" sz="2400" b="1" dirty="0" smtClean="0">
                <a:latin typeface="+mn-ea"/>
              </a:rPr>
              <a:t>——</a:t>
            </a:r>
            <a:r>
              <a:rPr lang="zh-CN" altLang="zh-CN" sz="2400" b="1" dirty="0" smtClean="0">
                <a:latin typeface="+mn-ea"/>
              </a:rPr>
              <a:t>博雅</a:t>
            </a:r>
            <a:r>
              <a:rPr lang="zh-CN" altLang="zh-CN" sz="2400" b="1" dirty="0">
                <a:latin typeface="+mn-ea"/>
              </a:rPr>
              <a:t>英语阅读，基础俄语，西班牙语语音，意大利语</a:t>
            </a:r>
            <a:r>
              <a:rPr lang="zh-CN" altLang="zh-CN" sz="2400" b="1" dirty="0" smtClean="0">
                <a:latin typeface="+mn-ea"/>
              </a:rPr>
              <a:t>语音上线，多</a:t>
            </a:r>
            <a:r>
              <a:rPr lang="zh-CN" altLang="zh-CN" sz="2400" b="1" dirty="0">
                <a:latin typeface="+mn-ea"/>
              </a:rPr>
              <a:t>门</a:t>
            </a:r>
            <a:r>
              <a:rPr lang="zh-CN" altLang="zh-CN" sz="2400" b="1" dirty="0" smtClean="0">
                <a:latin typeface="+mn-ea"/>
              </a:rPr>
              <a:t>在</a:t>
            </a:r>
            <a:r>
              <a:rPr lang="zh-CN" altLang="en-US" sz="2400" b="1" dirty="0" smtClean="0">
                <a:latin typeface="+mn-ea"/>
              </a:rPr>
              <a:t>建</a:t>
            </a:r>
            <a:endParaRPr lang="en-US" altLang="zh-CN" sz="2400" b="1" dirty="0" smtClean="0">
              <a:latin typeface="+mn-ea"/>
            </a:endParaRPr>
          </a:p>
          <a:p>
            <a:r>
              <a:rPr lang="zh-CN" altLang="zh-CN" sz="2400" b="1" dirty="0">
                <a:latin typeface="+mn-ea"/>
                <a:cs typeface="Arial" panose="020B0604020202020204" pitchFamily="34" charset="0"/>
              </a:rPr>
              <a:t>虚拟</a:t>
            </a:r>
            <a:r>
              <a:rPr lang="zh-CN" altLang="zh-CN" sz="2400" b="1" dirty="0" smtClean="0">
                <a:latin typeface="+mn-ea"/>
                <a:cs typeface="Arial" panose="020B0604020202020204" pitchFamily="34" charset="0"/>
              </a:rPr>
              <a:t>课堂</a:t>
            </a:r>
            <a:r>
              <a:rPr lang="en-US" altLang="zh-CN" sz="2400" b="1" dirty="0" smtClean="0">
                <a:latin typeface="+mn-ea"/>
                <a:cs typeface="Arial" panose="020B0604020202020204" pitchFamily="34" charset="0"/>
              </a:rPr>
              <a:t>——</a:t>
            </a:r>
            <a:r>
              <a:rPr lang="zh-CN" altLang="zh-CN" sz="2400" b="1" dirty="0" smtClean="0">
                <a:latin typeface="+mn-ea"/>
                <a:cs typeface="Arial" panose="020B0604020202020204" pitchFamily="34" charset="0"/>
              </a:rPr>
              <a:t>俄语</a:t>
            </a:r>
            <a:r>
              <a:rPr lang="zh-CN" altLang="zh-CN" sz="2400" b="1" dirty="0">
                <a:latin typeface="+mn-ea"/>
                <a:cs typeface="Arial" panose="020B0604020202020204" pitchFamily="34" charset="0"/>
              </a:rPr>
              <a:t>线上线下</a:t>
            </a:r>
            <a:r>
              <a:rPr lang="zh-CN" altLang="zh-CN" sz="2400" b="1" dirty="0" smtClean="0">
                <a:latin typeface="+mn-ea"/>
                <a:cs typeface="Arial" panose="020B0604020202020204" pitchFamily="34" charset="0"/>
              </a:rPr>
              <a:t>混合 </a:t>
            </a:r>
            <a:endParaRPr lang="en-US" altLang="zh-CN" sz="2400" b="1" dirty="0" smtClean="0">
              <a:latin typeface="+mn-ea"/>
              <a:cs typeface="Arial" panose="020B0604020202020204" pitchFamily="34" charset="0"/>
            </a:endParaRPr>
          </a:p>
          <a:p>
            <a:r>
              <a:rPr lang="zh-CN" altLang="en-US" sz="2400" b="1" dirty="0" smtClean="0">
                <a:latin typeface="+mn-ea"/>
              </a:rPr>
              <a:t>“三进”教材</a:t>
            </a:r>
            <a:r>
              <a:rPr lang="en-US" altLang="zh-CN" sz="2400" b="1" dirty="0" smtClean="0">
                <a:latin typeface="+mn-ea"/>
              </a:rPr>
              <a:t>——</a:t>
            </a:r>
            <a:r>
              <a:rPr lang="zh-CN" altLang="zh-CN" sz="2400" b="1" dirty="0" smtClean="0">
                <a:latin typeface="+mn-ea"/>
              </a:rPr>
              <a:t>朝鲜</a:t>
            </a:r>
            <a:r>
              <a:rPr lang="zh-CN" altLang="zh-CN" sz="2400" b="1" dirty="0">
                <a:latin typeface="+mn-ea"/>
              </a:rPr>
              <a:t>语习近</a:t>
            </a:r>
            <a:r>
              <a:rPr lang="zh-CN" altLang="zh-CN" sz="2400" b="1" dirty="0" smtClean="0">
                <a:latin typeface="+mn-ea"/>
              </a:rPr>
              <a:t>平</a:t>
            </a:r>
            <a:r>
              <a:rPr lang="zh-CN" altLang="en-US" sz="2400" b="1" dirty="0" smtClean="0">
                <a:latin typeface="+mn-ea"/>
              </a:rPr>
              <a:t>中国特色社会主</a:t>
            </a:r>
            <a:r>
              <a:rPr lang="zh-CN" altLang="zh-CN" sz="2400" b="1" dirty="0" smtClean="0">
                <a:latin typeface="+mn-ea"/>
              </a:rPr>
              <a:t>思想</a:t>
            </a:r>
            <a:r>
              <a:rPr lang="zh-CN" altLang="en-US" sz="2400" b="1" dirty="0" smtClean="0">
                <a:latin typeface="+mn-ea"/>
              </a:rPr>
              <a:t>“</a:t>
            </a:r>
            <a:r>
              <a:rPr lang="zh-CN" altLang="zh-CN" sz="2400" b="1" dirty="0" smtClean="0">
                <a:latin typeface="+mn-ea"/>
              </a:rPr>
              <a:t>三进</a:t>
            </a:r>
            <a:r>
              <a:rPr lang="zh-CN" altLang="en-US" sz="2400" b="1" dirty="0" smtClean="0">
                <a:latin typeface="+mn-ea"/>
              </a:rPr>
              <a:t>”</a:t>
            </a:r>
            <a:r>
              <a:rPr lang="zh-CN" altLang="zh-CN" sz="2400" b="1" dirty="0" smtClean="0">
                <a:latin typeface="+mn-ea"/>
              </a:rPr>
              <a:t>全国</a:t>
            </a:r>
            <a:r>
              <a:rPr lang="zh-CN" altLang="zh-CN" sz="2400" b="1" dirty="0">
                <a:latin typeface="+mn-ea"/>
              </a:rPr>
              <a:t>教材教改项目</a:t>
            </a:r>
            <a:endParaRPr lang="en-US" altLang="zh-CN" sz="2400" b="1" dirty="0" smtClean="0">
              <a:latin typeface="+mn-ea"/>
              <a:cs typeface="Arial" panose="020B0604020202020204" pitchFamily="34" charset="0"/>
            </a:endParaRPr>
          </a:p>
          <a:p>
            <a:r>
              <a:rPr lang="zh-CN" altLang="zh-CN" sz="2400" b="1" dirty="0">
                <a:latin typeface="+mn-ea"/>
                <a:cs typeface="Arial" panose="020B0604020202020204" pitchFamily="34" charset="0"/>
              </a:rPr>
              <a:t>课程思政</a:t>
            </a:r>
            <a:r>
              <a:rPr lang="zh-CN" altLang="zh-CN" sz="2400" b="1" dirty="0" smtClean="0">
                <a:latin typeface="+mn-ea"/>
                <a:cs typeface="Arial" panose="020B0604020202020204" pitchFamily="34" charset="0"/>
              </a:rPr>
              <a:t>建设</a:t>
            </a:r>
            <a:r>
              <a:rPr lang="en-US" altLang="zh-CN" sz="2400" b="1" dirty="0" smtClean="0">
                <a:latin typeface="+mn-ea"/>
                <a:cs typeface="Arial" panose="020B0604020202020204" pitchFamily="34" charset="0"/>
              </a:rPr>
              <a:t>——</a:t>
            </a:r>
            <a:r>
              <a:rPr lang="zh-CN" altLang="zh-CN" sz="2400" b="1" dirty="0">
                <a:latin typeface="+mn-ea"/>
                <a:cs typeface="Arial" panose="020B0604020202020204" pitchFamily="34" charset="0"/>
              </a:rPr>
              <a:t>阿拉伯语课程集群、跨文化能力培养视角下西班牙语世界文化</a:t>
            </a:r>
            <a:r>
              <a:rPr lang="zh-CN" altLang="zh-CN" sz="2400" b="1" dirty="0" smtClean="0">
                <a:latin typeface="+mn-ea"/>
                <a:cs typeface="Arial" panose="020B0604020202020204" pitchFamily="34" charset="0"/>
              </a:rPr>
              <a:t>研究</a:t>
            </a:r>
            <a:endParaRPr lang="en-US" altLang="zh-CN" sz="2400" b="1" dirty="0" smtClean="0">
              <a:latin typeface="+mn-ea"/>
              <a:cs typeface="Arial" panose="020B0604020202020204" pitchFamily="34" charset="0"/>
            </a:endParaRPr>
          </a:p>
          <a:p>
            <a:r>
              <a:rPr lang="zh-CN" altLang="en-US" sz="2400" b="1" dirty="0" smtClean="0">
                <a:latin typeface="+mn-ea"/>
                <a:cs typeface="Arial" panose="020B0604020202020204" pitchFamily="34" charset="0"/>
              </a:rPr>
              <a:t>教学名师</a:t>
            </a:r>
            <a:r>
              <a:rPr lang="en-US" altLang="zh-CN" sz="2400" b="1" dirty="0" smtClean="0">
                <a:latin typeface="+mn-ea"/>
                <a:cs typeface="Arial" panose="020B0604020202020204" pitchFamily="34" charset="0"/>
              </a:rPr>
              <a:t>——</a:t>
            </a:r>
            <a:r>
              <a:rPr lang="zh-CN" altLang="en-US" sz="2400" b="1" dirty="0" smtClean="0">
                <a:latin typeface="+mn-ea"/>
                <a:cs typeface="Arial" panose="020B0604020202020204" pitchFamily="34" charset="0"/>
              </a:rPr>
              <a:t>宁琦教授北京市教学名师</a:t>
            </a:r>
            <a:endParaRPr lang="zh-CN" altLang="en-US" sz="2400" b="1" dirty="0">
              <a:latin typeface="+mn-ea"/>
            </a:endParaRPr>
          </a:p>
          <a:p>
            <a:endParaRPr lang="zh-CN" altLang="en-US" dirty="0"/>
          </a:p>
        </p:txBody>
      </p:sp>
    </p:spTree>
    <p:extLst>
      <p:ext uri="{BB962C8B-B14F-4D97-AF65-F5344CB8AC3E}">
        <p14:creationId xmlns:p14="http://schemas.microsoft.com/office/powerpoint/2010/main" val="13842194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4262" y="371906"/>
            <a:ext cx="3359593" cy="1210283"/>
          </a:xfrm>
        </p:spPr>
        <p:txBody>
          <a:bodyPr/>
          <a:lstStyle/>
          <a:p>
            <a:r>
              <a:rPr lang="zh-CN" altLang="en-US" b="1" dirty="0">
                <a:latin typeface="微软雅黑" panose="020B0503020204020204" pitchFamily="34" charset="-122"/>
                <a:ea typeface="微软雅黑" panose="020B0503020204020204" pitchFamily="34" charset="-122"/>
              </a:rPr>
              <a:t>学术前沿导读</a:t>
            </a:r>
          </a:p>
        </p:txBody>
      </p:sp>
      <p:sp>
        <p:nvSpPr>
          <p:cNvPr id="3" name="内容占位符 2"/>
          <p:cNvSpPr>
            <a:spLocks noGrp="1"/>
          </p:cNvSpPr>
          <p:nvPr>
            <p:ph sz="quarter" idx="13"/>
          </p:nvPr>
        </p:nvSpPr>
        <p:spPr>
          <a:xfrm>
            <a:off x="913149" y="1725408"/>
            <a:ext cx="10363826" cy="3424107"/>
          </a:xfrm>
        </p:spPr>
        <p:txBody>
          <a:bodyPr>
            <a:normAutofit/>
          </a:bodyPr>
          <a:lstStyle/>
          <a:p>
            <a:r>
              <a:rPr lang="zh-CN" altLang="zh-CN" sz="3600" b="1" dirty="0" smtClean="0"/>
              <a:t>《中东研究经典著作导读与学术写作》</a:t>
            </a:r>
            <a:endParaRPr lang="en-US" altLang="zh-CN" sz="3600" b="1" dirty="0" smtClean="0"/>
          </a:p>
          <a:p>
            <a:r>
              <a:rPr lang="zh-CN" altLang="zh-CN" sz="3600" b="1" dirty="0" smtClean="0"/>
              <a:t>《德国研究学术前沿》</a:t>
            </a:r>
            <a:endParaRPr lang="en-US" altLang="zh-CN" sz="3600" b="1" dirty="0" smtClean="0"/>
          </a:p>
          <a:p>
            <a:r>
              <a:rPr lang="zh-CN" altLang="zh-CN" sz="3600" b="1" dirty="0" smtClean="0"/>
              <a:t>《（西班牙）学术前沿和跨学科研究》</a:t>
            </a:r>
            <a:endParaRPr lang="zh-CN" altLang="en-US" sz="3600" b="1" dirty="0"/>
          </a:p>
        </p:txBody>
      </p:sp>
    </p:spTree>
    <p:extLst>
      <p:ext uri="{BB962C8B-B14F-4D97-AF65-F5344CB8AC3E}">
        <p14:creationId xmlns:p14="http://schemas.microsoft.com/office/powerpoint/2010/main" val="35236010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7021036" y="549224"/>
            <a:ext cx="5273488" cy="4892841"/>
          </a:xfrm>
        </p:spPr>
        <p:txBody>
          <a:bodyPr>
            <a:normAutofit fontScale="85000" lnSpcReduction="10000"/>
          </a:bodyPr>
          <a:lstStyle/>
          <a:p>
            <a:pPr marL="0" indent="0" algn="ctr">
              <a:buNone/>
            </a:pPr>
            <a:r>
              <a:rPr lang="zh-CN" altLang="zh-CN" sz="4000" dirty="0"/>
              <a:t>胡壮麟主编</a:t>
            </a:r>
            <a:r>
              <a:rPr lang="zh-CN" altLang="zh-CN" sz="4000" dirty="0" smtClean="0"/>
              <a:t>的</a:t>
            </a:r>
            <a:endParaRPr lang="en-US" altLang="zh-CN" sz="4000" dirty="0" smtClean="0"/>
          </a:p>
          <a:p>
            <a:pPr marL="0" indent="0" algn="ctr">
              <a:buNone/>
            </a:pPr>
            <a:r>
              <a:rPr lang="zh-CN" altLang="zh-CN" sz="4000" dirty="0" smtClean="0"/>
              <a:t>《语言学教程（第五版）》</a:t>
            </a:r>
            <a:endParaRPr lang="en-US" altLang="zh-CN" sz="4000" dirty="0" smtClean="0"/>
          </a:p>
          <a:p>
            <a:pPr marL="0" indent="0" algn="ctr">
              <a:buNone/>
            </a:pPr>
            <a:r>
              <a:rPr lang="zh-CN" altLang="zh-CN" sz="4000" dirty="0" smtClean="0"/>
              <a:t>荣获</a:t>
            </a:r>
            <a:r>
              <a:rPr lang="zh-CN" altLang="zh-CN" sz="4000" dirty="0"/>
              <a:t>全国优秀</a:t>
            </a:r>
            <a:r>
              <a:rPr lang="zh-CN" altLang="zh-CN" sz="4000" dirty="0" smtClean="0"/>
              <a:t>教材</a:t>
            </a:r>
            <a:endParaRPr lang="en-US" altLang="zh-CN" sz="4000" dirty="0" smtClean="0"/>
          </a:p>
          <a:p>
            <a:pPr marL="0" indent="0" algn="ctr">
              <a:buNone/>
            </a:pPr>
            <a:r>
              <a:rPr lang="zh-CN" altLang="zh-CN" sz="4000" dirty="0" smtClean="0"/>
              <a:t>（</a:t>
            </a:r>
            <a:r>
              <a:rPr lang="zh-CN" altLang="zh-CN" sz="4000" dirty="0"/>
              <a:t>高等教育类</a:t>
            </a:r>
            <a:r>
              <a:rPr lang="zh-CN" altLang="zh-CN" sz="4000" dirty="0" smtClean="0"/>
              <a:t>）</a:t>
            </a:r>
            <a:endParaRPr lang="en-US" altLang="zh-CN" sz="4000" dirty="0" smtClean="0"/>
          </a:p>
          <a:p>
            <a:pPr marL="0" indent="0" algn="ctr">
              <a:buNone/>
            </a:pPr>
            <a:r>
              <a:rPr lang="zh-CN" altLang="zh-CN" sz="4000" b="1" dirty="0" smtClean="0">
                <a:solidFill>
                  <a:srgbClr val="FF0000"/>
                </a:solidFill>
                <a:latin typeface="华文行楷" panose="02010800040101010101" pitchFamily="2" charset="-122"/>
                <a:ea typeface="华文行楷" panose="02010800040101010101" pitchFamily="2" charset="-122"/>
              </a:rPr>
              <a:t>一等奖</a:t>
            </a:r>
          </a:p>
          <a:p>
            <a:pPr marL="0" indent="0" algn="ctr">
              <a:buNone/>
            </a:pPr>
            <a:r>
              <a:rPr lang="zh-CN" altLang="zh-CN" sz="4000" dirty="0" smtClean="0"/>
              <a:t>这也是</a:t>
            </a:r>
            <a:r>
              <a:rPr lang="zh-CN" altLang="zh-CN" sz="4000" b="1" dirty="0">
                <a:solidFill>
                  <a:srgbClr val="FF0000"/>
                </a:solidFill>
                <a:latin typeface="华文行楷" panose="02010800040101010101" pitchFamily="2" charset="-122"/>
                <a:ea typeface="华文行楷" panose="02010800040101010101" pitchFamily="2" charset="-122"/>
              </a:rPr>
              <a:t>唯一</a:t>
            </a:r>
            <a:r>
              <a:rPr lang="zh-CN" altLang="zh-CN" sz="4000" dirty="0" smtClean="0"/>
              <a:t>获得一等奖的语言教材</a:t>
            </a:r>
            <a:endParaRPr lang="zh-CN" altLang="en-US" sz="4000" dirty="0"/>
          </a:p>
        </p:txBody>
      </p:sp>
      <p:pic>
        <p:nvPicPr>
          <p:cNvPr id="1026" name="Picture 2" descr="http://sfl.pku.edu.cn/images/content/2021-10/202110200957053774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052" y="1462591"/>
            <a:ext cx="6717174" cy="4748068"/>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570374" y="462524"/>
            <a:ext cx="2954656" cy="590931"/>
          </a:xfrm>
          <a:prstGeom prst="rect">
            <a:avLst/>
          </a:prstGeom>
        </p:spPr>
        <p:txBody>
          <a:bodyPr wrap="none">
            <a:spAutoFit/>
          </a:bodyPr>
          <a:lstStyle/>
          <a:p>
            <a:pPr algn="ctr" defTabSz="914400">
              <a:lnSpc>
                <a:spcPct val="90000"/>
              </a:lnSpc>
              <a:spcBef>
                <a:spcPct val="0"/>
              </a:spcBef>
            </a:pPr>
            <a:r>
              <a:rPr lang="zh-CN" altLang="zh-CN" sz="3600" b="1" cap="all" dirty="0">
                <a:latin typeface="微软雅黑" panose="020B0503020204020204" pitchFamily="34" charset="-122"/>
                <a:ea typeface="微软雅黑" panose="020B0503020204020204" pitchFamily="34" charset="-122"/>
                <a:cs typeface="+mj-cs"/>
              </a:rPr>
              <a:t>全国优秀教材</a:t>
            </a:r>
            <a:endParaRPr lang="en-US" altLang="zh-CN" sz="3600" b="1" cap="all" dirty="0">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1465727616"/>
      </p:ext>
    </p:extLst>
  </p:cSld>
  <p:clrMapOvr>
    <a:masterClrMapping/>
  </p:clrMapOvr>
  <p:timing>
    <p:tnLst>
      <p:par>
        <p:cTn id="1" dur="indefinite" restart="never" nodeType="tmRoot"/>
      </p:par>
    </p:tnLst>
  </p:timing>
</p:sld>
</file>

<file path=ppt/theme/theme1.xml><?xml version="1.0" encoding="utf-8"?>
<a:theme xmlns:a="http://schemas.openxmlformats.org/drawingml/2006/main" name="水滴">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TM04033925[[fn=水滴]]</Template>
  <TotalTime>195</TotalTime>
  <Words>2310</Words>
  <Application>Microsoft Office PowerPoint</Application>
  <PresentationFormat>宽屏</PresentationFormat>
  <Paragraphs>184</Paragraphs>
  <Slides>27</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27</vt:i4>
      </vt:variant>
    </vt:vector>
  </HeadingPairs>
  <TitlesOfParts>
    <vt:vector size="36" baseType="lpstr">
      <vt:lpstr>等线</vt:lpstr>
      <vt:lpstr>华文仿宋</vt:lpstr>
      <vt:lpstr>华文行楷</vt:lpstr>
      <vt:lpstr>思源黑体 Light</vt:lpstr>
      <vt:lpstr>宋体</vt:lpstr>
      <vt:lpstr>微软雅黑</vt:lpstr>
      <vt:lpstr>Arial</vt:lpstr>
      <vt:lpstr>Tw Cen MT</vt:lpstr>
      <vt:lpstr>水滴</vt:lpstr>
      <vt:lpstr>PowerPoint 演示文稿</vt:lpstr>
      <vt:lpstr>本科生基本情况</vt:lpstr>
      <vt:lpstr>开课情况</vt:lpstr>
      <vt:lpstr>完成外语保送考试工作——疫情之下，送考到家</vt:lpstr>
      <vt:lpstr>完成外语保送考试工作</vt:lpstr>
      <vt:lpstr>1.加强专业教学，培养专业人材</vt:lpstr>
      <vt:lpstr>成绩</vt:lpstr>
      <vt:lpstr>学术前沿导读</vt:lpstr>
      <vt:lpstr>PowerPoint 演示文稿</vt:lpstr>
      <vt:lpstr>教学成果</vt:lpstr>
      <vt:lpstr>PowerPoint 演示文稿</vt:lpstr>
      <vt:lpstr>自2022年起建设了本科论文写作规范</vt:lpstr>
      <vt:lpstr>国际交流继续推进，疫情期间国际交流未受太多影响，多场线上国际会议召开，多名同学出国交换，多位外籍专家到校上课。国际交流活动有序开展。 </vt:lpstr>
      <vt:lpstr>公共外语教学进展顺利</vt:lpstr>
      <vt:lpstr>交叉学科、复合人才培养</vt:lpstr>
      <vt:lpstr>加强专业外语建设，培养更多国家栋梁</vt:lpstr>
      <vt:lpstr>加强学科融合</vt:lpstr>
      <vt:lpstr>PowerPoint 演示文稿</vt:lpstr>
      <vt:lpstr>PowerPoint 演示文稿</vt:lpstr>
      <vt:lpstr>卓越班项目 </vt:lpstr>
      <vt:lpstr>劳动教育与外语实践课</vt:lpstr>
      <vt:lpstr>PowerPoint 演示文稿</vt:lpstr>
      <vt:lpstr>PowerPoint 演示文稿</vt:lpstr>
      <vt:lpstr>PowerPoint 演示文稿</vt:lpstr>
      <vt:lpstr>课堂外工作量计算</vt:lpstr>
      <vt:lpstr>课程思政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外国语学院本科总结</dc:title>
  <dc:creator>Microsoft 帐户</dc:creator>
  <cp:lastModifiedBy>hp</cp:lastModifiedBy>
  <cp:revision>18</cp:revision>
  <dcterms:created xsi:type="dcterms:W3CDTF">2022-03-09T13:41:52Z</dcterms:created>
  <dcterms:modified xsi:type="dcterms:W3CDTF">2022-03-11T04:39:37Z</dcterms:modified>
</cp:coreProperties>
</file>